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76" r:id="rId3"/>
    <p:sldId id="277" r:id="rId4"/>
    <p:sldId id="278" r:id="rId5"/>
    <p:sldId id="283" r:id="rId6"/>
    <p:sldId id="285" r:id="rId7"/>
    <p:sldId id="286" r:id="rId8"/>
    <p:sldId id="287" r:id="rId9"/>
    <p:sldId id="289" r:id="rId10"/>
    <p:sldId id="290" r:id="rId11"/>
    <p:sldId id="295" r:id="rId12"/>
    <p:sldId id="296" r:id="rId13"/>
    <p:sldId id="29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a:srgbClr val="037E97"/>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62" d="100"/>
          <a:sy n="62" d="100"/>
        </p:scale>
        <p:origin x="759"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3DC-4993-4813-8D18-673062C5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D7215-3032-4FFF-89C7-5FFC9FCEB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B09581-E8E1-46ED-82B3-9CE098FE69E6}"/>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A2E67BD4-CD2A-4088-80CB-C6F8506E1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481D-42C7-4A44-845A-A410C7B59184}"/>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951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EE00-09A6-44BB-827C-545E1F379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521800-1A6A-4C6A-8CB6-8A6FB0B32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87C22-8B4C-4579-8C13-FDA9CDE9B978}"/>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8E785B8C-79D6-46C7-9D14-FE95CEB8D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F0B5-F5A6-4F9C-A7CF-8B620B74013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77010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00867-7940-4D3D-BA04-BD98A9D307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DB736-A9ED-42D9-9E6F-088B80E1F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73AF9-3091-4909-ACEF-BC5E890BB566}"/>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93279D92-C1AE-4735-9790-1D6462099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E0538-CB4D-453D-92E7-29B8EECF2E0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271194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065D-F55F-4C79-96BF-6CAFEF491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25A84-FA5E-4F19-B885-771C358A83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6CC9-301B-4BF5-B3B7-AE0E8D548042}"/>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76179B4F-6329-48C1-B4F6-6EB8F249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5C068-5E01-4E90-9CDD-A91F31E47388}"/>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352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B37-9EF7-444C-86BC-8C3FA9A3A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C71C1-DF0D-4E5F-8F50-4652AB545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7BB6E3-8F19-469C-9576-24A6623E0E44}"/>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3A497081-FCC4-4CBE-B2C9-BC77AB54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6DB9-2339-4417-B5A3-B47D74D2D27E}"/>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1650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8282-6D1A-41DF-8A93-579AF8ACD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72340-CD1F-406D-9B3D-52DEEB74D2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07396-00AA-43ED-A8CE-B63486F836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6A118-818C-4FA1-B1FD-9303136C7D48}"/>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6" name="Footer Placeholder 5">
            <a:extLst>
              <a:ext uri="{FF2B5EF4-FFF2-40B4-BE49-F238E27FC236}">
                <a16:creationId xmlns:a16="http://schemas.microsoft.com/office/drawing/2014/main" id="{645DF2C0-0BAC-44F1-B65A-9D9EDB47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E1A9F-5A95-4C5F-8AC3-FC959EB13546}"/>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031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1D14-E3AD-4A7B-996E-21324CF5F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C99C-47BB-40F8-A5E8-E83160289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2139E9-9757-4AB0-9E33-6DE05645DF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8A658D-6A18-4EFB-BA92-E25B73F26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BF8152-F905-4BBA-A691-4922A2C2EB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3DB85-26F2-4068-B411-9BF1B5DC2DC6}"/>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8" name="Footer Placeholder 7">
            <a:extLst>
              <a:ext uri="{FF2B5EF4-FFF2-40B4-BE49-F238E27FC236}">
                <a16:creationId xmlns:a16="http://schemas.microsoft.com/office/drawing/2014/main" id="{0AB1E517-0683-4662-9454-B9A29910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9898AD-3135-4893-8B56-52D41658B4B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24998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EC11-D6C8-4D96-B5E1-943C73FF4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96517-30F2-4AD0-B11D-700210109C74}"/>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4" name="Footer Placeholder 3">
            <a:extLst>
              <a:ext uri="{FF2B5EF4-FFF2-40B4-BE49-F238E27FC236}">
                <a16:creationId xmlns:a16="http://schemas.microsoft.com/office/drawing/2014/main" id="{9469B826-AE04-4F1E-A7E8-08F27A8BA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26693-54AD-4FC6-A5EB-6645E95BF0A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80181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C2FA2-328F-47F8-8154-6B73D8CA8927}"/>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3" name="Footer Placeholder 2">
            <a:extLst>
              <a:ext uri="{FF2B5EF4-FFF2-40B4-BE49-F238E27FC236}">
                <a16:creationId xmlns:a16="http://schemas.microsoft.com/office/drawing/2014/main" id="{655E4EFB-2ED6-4B1D-A79F-42DC3AC0E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8F4FB-9DB5-4097-A446-2B85B5AE1B5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156753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A6BC-A66A-42E5-9B0A-D323B86A4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F1682-8523-471A-A477-2C4FF4F45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FE2FA3-797F-411F-9F0A-B1A77EAA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B50B7-1996-4371-A6F1-AFF1AEB8B675}"/>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6" name="Footer Placeholder 5">
            <a:extLst>
              <a:ext uri="{FF2B5EF4-FFF2-40B4-BE49-F238E27FC236}">
                <a16:creationId xmlns:a16="http://schemas.microsoft.com/office/drawing/2014/main" id="{34A7E9C1-8B62-49A9-9F4E-5B0E10D42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BFEC0-A729-46CF-9FCD-DE890D571F95}"/>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96171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D0F6-E3EB-4613-B89F-5353FEC04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81E5-F980-4F35-A83B-CF182ECB7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A398F-B54E-4197-A4FB-5AE680512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2F4B93-0B9C-4C8E-8CFB-E03EABADE975}"/>
              </a:ext>
            </a:extLst>
          </p:cNvPr>
          <p:cNvSpPr>
            <a:spLocks noGrp="1"/>
          </p:cNvSpPr>
          <p:nvPr>
            <p:ph type="dt" sz="half" idx="10"/>
          </p:nvPr>
        </p:nvSpPr>
        <p:spPr/>
        <p:txBody>
          <a:bodyPr/>
          <a:lstStyle/>
          <a:p>
            <a:fld id="{C42E3C2C-010E-40CA-B06B-DC2848BC0F37}" type="datetimeFigureOut">
              <a:rPr lang="en-US" smtClean="0"/>
              <a:t>10/14/2018</a:t>
            </a:fld>
            <a:endParaRPr lang="en-US"/>
          </a:p>
        </p:txBody>
      </p:sp>
      <p:sp>
        <p:nvSpPr>
          <p:cNvPr id="6" name="Footer Placeholder 5">
            <a:extLst>
              <a:ext uri="{FF2B5EF4-FFF2-40B4-BE49-F238E27FC236}">
                <a16:creationId xmlns:a16="http://schemas.microsoft.com/office/drawing/2014/main" id="{F073B781-9BA0-488B-936A-89454EFE6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87198-8297-44F2-BFB7-632EB663518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70544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9D36F-7983-4B27-A81F-5F66EA9CD8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CA6B8A-34BF-47C8-A13B-47E8529E1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FE51A-2B84-4D85-B256-76DC1E559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E3C2C-010E-40CA-B06B-DC2848BC0F37}" type="datetimeFigureOut">
              <a:rPr lang="en-US" smtClean="0"/>
              <a:t>10/14/2018</a:t>
            </a:fld>
            <a:endParaRPr lang="en-US"/>
          </a:p>
        </p:txBody>
      </p:sp>
      <p:sp>
        <p:nvSpPr>
          <p:cNvPr id="5" name="Footer Placeholder 4">
            <a:extLst>
              <a:ext uri="{FF2B5EF4-FFF2-40B4-BE49-F238E27FC236}">
                <a16:creationId xmlns:a16="http://schemas.microsoft.com/office/drawing/2014/main" id="{F44C71BC-1006-4094-98C0-E50AFA484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59C95-9532-4F22-B4AC-0683BAA2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3A5EA-60D8-45EF-93C6-226AAD46F3BE}" type="slidenum">
              <a:rPr lang="en-US" smtClean="0"/>
              <a:t>‹#›</a:t>
            </a:fld>
            <a:endParaRPr lang="en-US"/>
          </a:p>
        </p:txBody>
      </p:sp>
    </p:spTree>
    <p:extLst>
      <p:ext uri="{BB962C8B-B14F-4D97-AF65-F5344CB8AC3E}">
        <p14:creationId xmlns:p14="http://schemas.microsoft.com/office/powerpoint/2010/main" val="359750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DEE2-28E5-4F30-8FD9-1C0C7A742CBB}"/>
              </a:ext>
            </a:extLst>
          </p:cNvPr>
          <p:cNvSpPr>
            <a:spLocks noGrp="1"/>
          </p:cNvSpPr>
          <p:nvPr>
            <p:ph type="title"/>
          </p:nvPr>
        </p:nvSpPr>
        <p:spPr>
          <a:xfrm>
            <a:off x="838200" y="365126"/>
            <a:ext cx="10580274" cy="848952"/>
          </a:xfr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200" dirty="0">
                <a:solidFill>
                  <a:schemeClr val="lt1"/>
                </a:solidFill>
                <a:latin typeface="Cambria" panose="02040503050406030204" pitchFamily="18" charset="0"/>
                <a:ea typeface="Cambria" panose="02040503050406030204" pitchFamily="18" charset="0"/>
                <a:cs typeface="+mn-cs"/>
              </a:rPr>
              <a:t>MI Tracker</a:t>
            </a:r>
          </a:p>
        </p:txBody>
      </p:sp>
      <p:sp>
        <p:nvSpPr>
          <p:cNvPr id="4" name="Rectangle 3">
            <a:extLst>
              <a:ext uri="{FF2B5EF4-FFF2-40B4-BE49-F238E27FC236}">
                <a16:creationId xmlns:a16="http://schemas.microsoft.com/office/drawing/2014/main" id="{60D5B676-7DD5-4343-B676-D4365E71B13A}"/>
              </a:ext>
            </a:extLst>
          </p:cNvPr>
          <p:cNvSpPr/>
          <p:nvPr/>
        </p:nvSpPr>
        <p:spPr>
          <a:xfrm>
            <a:off x="838200" y="1264096"/>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pPr>
            <a:r>
              <a:rPr lang="en-US" dirty="0">
                <a:latin typeface="Cambria" panose="02040503050406030204" pitchFamily="18" charset="0"/>
                <a:ea typeface="Cambria" panose="02040503050406030204" pitchFamily="18" charset="0"/>
              </a:rPr>
              <a:t>Time Tracker</a:t>
            </a:r>
          </a:p>
        </p:txBody>
      </p:sp>
      <p:sp>
        <p:nvSpPr>
          <p:cNvPr id="5" name="Rectangle 4">
            <a:extLst>
              <a:ext uri="{FF2B5EF4-FFF2-40B4-BE49-F238E27FC236}">
                <a16:creationId xmlns:a16="http://schemas.microsoft.com/office/drawing/2014/main" id="{63421A37-5339-4DEB-AC03-AA576D2CD181}"/>
              </a:ext>
            </a:extLst>
          </p:cNvPr>
          <p:cNvSpPr/>
          <p:nvPr/>
        </p:nvSpPr>
        <p:spPr>
          <a:xfrm>
            <a:off x="838195" y="2455885"/>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Workflow</a:t>
            </a:r>
          </a:p>
        </p:txBody>
      </p:sp>
      <p:sp>
        <p:nvSpPr>
          <p:cNvPr id="6" name="Rectangle 5">
            <a:extLst>
              <a:ext uri="{FF2B5EF4-FFF2-40B4-BE49-F238E27FC236}">
                <a16:creationId xmlns:a16="http://schemas.microsoft.com/office/drawing/2014/main" id="{FE3B3F2B-7798-4A01-9BE8-DA93A35625DE}"/>
              </a:ext>
            </a:extLst>
          </p:cNvPr>
          <p:cNvSpPr/>
          <p:nvPr/>
        </p:nvSpPr>
        <p:spPr>
          <a:xfrm>
            <a:off x="836916" y="1862877"/>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MIR</a:t>
            </a:r>
          </a:p>
        </p:txBody>
      </p:sp>
      <p:sp>
        <p:nvSpPr>
          <p:cNvPr id="7" name="Rectangle 6">
            <a:extLst>
              <a:ext uri="{FF2B5EF4-FFF2-40B4-BE49-F238E27FC236}">
                <a16:creationId xmlns:a16="http://schemas.microsoft.com/office/drawing/2014/main" id="{5EE9871F-7299-4CDD-8867-8645F6440353}"/>
              </a:ext>
            </a:extLst>
          </p:cNvPr>
          <p:cNvSpPr/>
          <p:nvPr/>
        </p:nvSpPr>
        <p:spPr>
          <a:xfrm>
            <a:off x="836915" y="3051424"/>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OT Tracker</a:t>
            </a:r>
          </a:p>
        </p:txBody>
      </p:sp>
      <p:sp>
        <p:nvSpPr>
          <p:cNvPr id="8" name="Rectangle 7">
            <a:extLst>
              <a:ext uri="{FF2B5EF4-FFF2-40B4-BE49-F238E27FC236}">
                <a16:creationId xmlns:a16="http://schemas.microsoft.com/office/drawing/2014/main" id="{EA3E4491-FC05-4464-802C-E95FB7466535}"/>
              </a:ext>
            </a:extLst>
          </p:cNvPr>
          <p:cNvSpPr/>
          <p:nvPr/>
        </p:nvSpPr>
        <p:spPr>
          <a:xfrm>
            <a:off x="836916" y="4243213"/>
            <a:ext cx="2688771" cy="53974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Feedback Tracker</a:t>
            </a:r>
          </a:p>
        </p:txBody>
      </p:sp>
      <p:sp>
        <p:nvSpPr>
          <p:cNvPr id="9" name="Rectangle 8">
            <a:extLst>
              <a:ext uri="{FF2B5EF4-FFF2-40B4-BE49-F238E27FC236}">
                <a16:creationId xmlns:a16="http://schemas.microsoft.com/office/drawing/2014/main" id="{396D3419-48A9-47C7-8FD8-C70FE7463A5A}"/>
              </a:ext>
            </a:extLst>
          </p:cNvPr>
          <p:cNvSpPr/>
          <p:nvPr/>
        </p:nvSpPr>
        <p:spPr>
          <a:xfrm>
            <a:off x="836916" y="3646963"/>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Error Tracker</a:t>
            </a:r>
          </a:p>
        </p:txBody>
      </p:sp>
      <p:sp>
        <p:nvSpPr>
          <p:cNvPr id="10" name="Rectangle 9">
            <a:extLst>
              <a:ext uri="{FF2B5EF4-FFF2-40B4-BE49-F238E27FC236}">
                <a16:creationId xmlns:a16="http://schemas.microsoft.com/office/drawing/2014/main" id="{C7112005-0FF2-4978-83DC-AC7CE4DF41EF}"/>
              </a:ext>
            </a:extLst>
          </p:cNvPr>
          <p:cNvSpPr/>
          <p:nvPr/>
        </p:nvSpPr>
        <p:spPr>
          <a:xfrm>
            <a:off x="836914" y="4807959"/>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Internal Task Tracker</a:t>
            </a:r>
          </a:p>
        </p:txBody>
      </p:sp>
      <p:sp>
        <p:nvSpPr>
          <p:cNvPr id="11" name="Rectangle 10">
            <a:extLst>
              <a:ext uri="{FF2B5EF4-FFF2-40B4-BE49-F238E27FC236}">
                <a16:creationId xmlns:a16="http://schemas.microsoft.com/office/drawing/2014/main" id="{BB1F42F8-16EE-4A83-B9D6-88618FF42FAA}"/>
              </a:ext>
            </a:extLst>
          </p:cNvPr>
          <p:cNvSpPr/>
          <p:nvPr/>
        </p:nvSpPr>
        <p:spPr>
          <a:xfrm>
            <a:off x="836914" y="5407846"/>
            <a:ext cx="2688771" cy="55342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Leave Tracker</a:t>
            </a:r>
          </a:p>
        </p:txBody>
      </p:sp>
      <p:sp>
        <p:nvSpPr>
          <p:cNvPr id="12" name="Rectangle 11">
            <a:extLst>
              <a:ext uri="{FF2B5EF4-FFF2-40B4-BE49-F238E27FC236}">
                <a16:creationId xmlns:a16="http://schemas.microsoft.com/office/drawing/2014/main" id="{7E6EB728-94C6-4C1F-84B9-B917CEE4808B}"/>
              </a:ext>
            </a:extLst>
          </p:cNvPr>
          <p:cNvSpPr/>
          <p:nvPr/>
        </p:nvSpPr>
        <p:spPr>
          <a:xfrm>
            <a:off x="829232" y="5999036"/>
            <a:ext cx="2688771" cy="55342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Fun Activity Tracker</a:t>
            </a:r>
          </a:p>
        </p:txBody>
      </p:sp>
      <p:sp>
        <p:nvSpPr>
          <p:cNvPr id="13" name="Rectangle 12">
            <a:extLst>
              <a:ext uri="{FF2B5EF4-FFF2-40B4-BE49-F238E27FC236}">
                <a16:creationId xmlns:a16="http://schemas.microsoft.com/office/drawing/2014/main" id="{1D969480-2161-42FE-9878-AF187546769C}"/>
              </a:ext>
            </a:extLst>
          </p:cNvPr>
          <p:cNvSpPr/>
          <p:nvPr/>
        </p:nvSpPr>
        <p:spPr>
          <a:xfrm>
            <a:off x="3595487" y="126166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Track daily activity on day to day basis</a:t>
            </a:r>
          </a:p>
        </p:txBody>
      </p:sp>
      <p:sp>
        <p:nvSpPr>
          <p:cNvPr id="14" name="Rectangle 13">
            <a:extLst>
              <a:ext uri="{FF2B5EF4-FFF2-40B4-BE49-F238E27FC236}">
                <a16:creationId xmlns:a16="http://schemas.microsoft.com/office/drawing/2014/main" id="{D025E59B-2082-4684-A695-85A2410BABA7}"/>
              </a:ext>
            </a:extLst>
          </p:cNvPr>
          <p:cNvSpPr/>
          <p:nvPr/>
        </p:nvSpPr>
        <p:spPr>
          <a:xfrm>
            <a:off x="3594207" y="185205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Register/Add request</a:t>
            </a:r>
          </a:p>
        </p:txBody>
      </p:sp>
      <p:sp>
        <p:nvSpPr>
          <p:cNvPr id="15" name="Rectangle 14">
            <a:extLst>
              <a:ext uri="{FF2B5EF4-FFF2-40B4-BE49-F238E27FC236}">
                <a16:creationId xmlns:a16="http://schemas.microsoft.com/office/drawing/2014/main" id="{870555F6-496C-4E79-A37C-EE3CD4F8041D}"/>
              </a:ext>
            </a:extLst>
          </p:cNvPr>
          <p:cNvSpPr/>
          <p:nvPr/>
        </p:nvSpPr>
        <p:spPr>
          <a:xfrm>
            <a:off x="3592927" y="245012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Workflow has a process of request flow raised at above stage, From Unapproved to Completed/Rejected</a:t>
            </a:r>
          </a:p>
        </p:txBody>
      </p:sp>
      <p:sp>
        <p:nvSpPr>
          <p:cNvPr id="16" name="Rectangle 15">
            <a:extLst>
              <a:ext uri="{FF2B5EF4-FFF2-40B4-BE49-F238E27FC236}">
                <a16:creationId xmlns:a16="http://schemas.microsoft.com/office/drawing/2014/main" id="{67890330-7902-4B39-A3DC-C7F19A2A294B}"/>
              </a:ext>
            </a:extLst>
          </p:cNvPr>
          <p:cNvSpPr/>
          <p:nvPr/>
        </p:nvSpPr>
        <p:spPr>
          <a:xfrm>
            <a:off x="3599331" y="3048196"/>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overtime and track it </a:t>
            </a:r>
          </a:p>
        </p:txBody>
      </p:sp>
      <p:sp>
        <p:nvSpPr>
          <p:cNvPr id="17" name="Rectangle 16">
            <a:extLst>
              <a:ext uri="{FF2B5EF4-FFF2-40B4-BE49-F238E27FC236}">
                <a16:creationId xmlns:a16="http://schemas.microsoft.com/office/drawing/2014/main" id="{F9F5710C-4941-4C31-AA53-3D152640D9E8}"/>
              </a:ext>
            </a:extLst>
          </p:cNvPr>
          <p:cNvSpPr/>
          <p:nvPr/>
        </p:nvSpPr>
        <p:spPr>
          <a:xfrm>
            <a:off x="3598051" y="363858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Error raised by BU</a:t>
            </a:r>
          </a:p>
        </p:txBody>
      </p:sp>
      <p:sp>
        <p:nvSpPr>
          <p:cNvPr id="18" name="Rectangle 17">
            <a:extLst>
              <a:ext uri="{FF2B5EF4-FFF2-40B4-BE49-F238E27FC236}">
                <a16:creationId xmlns:a16="http://schemas.microsoft.com/office/drawing/2014/main" id="{9BF92165-9A7A-4A03-859D-1F54ED0F9BCA}"/>
              </a:ext>
            </a:extLst>
          </p:cNvPr>
          <p:cNvSpPr/>
          <p:nvPr/>
        </p:nvSpPr>
        <p:spPr>
          <a:xfrm>
            <a:off x="3599331" y="4228973"/>
            <a:ext cx="7822987" cy="5463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Feedback of BU on Report (Standard Question the BU need to provide feedback on Report in order to analysis the effectiveness of Report)</a:t>
            </a:r>
          </a:p>
        </p:txBody>
      </p:sp>
      <p:sp>
        <p:nvSpPr>
          <p:cNvPr id="19" name="Rectangle 18">
            <a:extLst>
              <a:ext uri="{FF2B5EF4-FFF2-40B4-BE49-F238E27FC236}">
                <a16:creationId xmlns:a16="http://schemas.microsoft.com/office/drawing/2014/main" id="{2A87EB28-49F1-4576-B78D-9CBDD9626E0F}"/>
              </a:ext>
            </a:extLst>
          </p:cNvPr>
          <p:cNvSpPr/>
          <p:nvPr/>
        </p:nvSpPr>
        <p:spPr>
          <a:xfrm>
            <a:off x="3599331" y="480527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Question, that will be responded by MI team (it will be like survey)</a:t>
            </a:r>
          </a:p>
        </p:txBody>
      </p:sp>
      <p:sp>
        <p:nvSpPr>
          <p:cNvPr id="20" name="Rectangle 19">
            <a:extLst>
              <a:ext uri="{FF2B5EF4-FFF2-40B4-BE49-F238E27FC236}">
                <a16:creationId xmlns:a16="http://schemas.microsoft.com/office/drawing/2014/main" id="{8E1A8ABF-B1D7-4AEA-A399-0B1477C5B79C}"/>
              </a:ext>
            </a:extLst>
          </p:cNvPr>
          <p:cNvSpPr/>
          <p:nvPr/>
        </p:nvSpPr>
        <p:spPr>
          <a:xfrm>
            <a:off x="3592926" y="5402865"/>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leave date and it’s type to calculate utilization </a:t>
            </a:r>
          </a:p>
        </p:txBody>
      </p:sp>
      <p:sp>
        <p:nvSpPr>
          <p:cNvPr id="21" name="Rectangle 20">
            <a:extLst>
              <a:ext uri="{FF2B5EF4-FFF2-40B4-BE49-F238E27FC236}">
                <a16:creationId xmlns:a16="http://schemas.microsoft.com/office/drawing/2014/main" id="{03C360DF-9E4A-4A4A-B729-29FFFB7D54D4}"/>
              </a:ext>
            </a:extLst>
          </p:cNvPr>
          <p:cNvSpPr/>
          <p:nvPr/>
        </p:nvSpPr>
        <p:spPr>
          <a:xfrm>
            <a:off x="3599330" y="6000458"/>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Appreciation, Up coming Activity, Activity Result</a:t>
            </a:r>
          </a:p>
        </p:txBody>
      </p:sp>
    </p:spTree>
    <p:extLst>
      <p:ext uri="{BB962C8B-B14F-4D97-AF65-F5344CB8AC3E}">
        <p14:creationId xmlns:p14="http://schemas.microsoft.com/office/powerpoint/2010/main" val="311359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6EAB00-4C05-41B1-B950-7EC4990829A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4" name="Rectangle 23">
            <a:extLst>
              <a:ext uri="{FF2B5EF4-FFF2-40B4-BE49-F238E27FC236}">
                <a16:creationId xmlns:a16="http://schemas.microsoft.com/office/drawing/2014/main" id="{04A421AB-10F5-48BD-97D7-376AE8685F3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6" name="Rectangle 25">
            <a:extLst>
              <a:ext uri="{FF2B5EF4-FFF2-40B4-BE49-F238E27FC236}">
                <a16:creationId xmlns:a16="http://schemas.microsoft.com/office/drawing/2014/main" id="{FC41CA0D-F26E-4C31-9664-A6E41BEBF350}"/>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7" name="Rectangle 26">
            <a:extLst>
              <a:ext uri="{FF2B5EF4-FFF2-40B4-BE49-F238E27FC236}">
                <a16:creationId xmlns:a16="http://schemas.microsoft.com/office/drawing/2014/main" id="{4E261DFF-3A52-4B9F-B9BA-54C6FDC32930}"/>
              </a:ext>
            </a:extLst>
          </p:cNvPr>
          <p:cNvSpPr/>
          <p:nvPr/>
        </p:nvSpPr>
        <p:spPr>
          <a:xfrm>
            <a:off x="6740814"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8" name="Rectangle 27">
            <a:extLst>
              <a:ext uri="{FF2B5EF4-FFF2-40B4-BE49-F238E27FC236}">
                <a16:creationId xmlns:a16="http://schemas.microsoft.com/office/drawing/2014/main" id="{BB5F1BE0-C132-4871-BDA4-AEB50DDA1D94}"/>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9" name="Rectangle 28">
            <a:extLst>
              <a:ext uri="{FF2B5EF4-FFF2-40B4-BE49-F238E27FC236}">
                <a16:creationId xmlns:a16="http://schemas.microsoft.com/office/drawing/2014/main" id="{49366856-A249-45CC-91B9-93CBFDC59116}"/>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0" name="Rectangle 29">
            <a:extLst>
              <a:ext uri="{FF2B5EF4-FFF2-40B4-BE49-F238E27FC236}">
                <a16:creationId xmlns:a16="http://schemas.microsoft.com/office/drawing/2014/main" id="{59F617BA-E376-4288-B480-5840B3AEE530}"/>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1" name="Rectangle 30">
            <a:extLst>
              <a:ext uri="{FF2B5EF4-FFF2-40B4-BE49-F238E27FC236}">
                <a16:creationId xmlns:a16="http://schemas.microsoft.com/office/drawing/2014/main" id="{C3095F5D-473B-4141-9D63-5B1ED6D2AA38}"/>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4" name="Rectangle 33">
            <a:extLst>
              <a:ext uri="{FF2B5EF4-FFF2-40B4-BE49-F238E27FC236}">
                <a16:creationId xmlns:a16="http://schemas.microsoft.com/office/drawing/2014/main" id="{4B94B8C2-6A89-4049-9DCF-BE736D8A2E97}"/>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5" name="Picture 34">
            <a:extLst>
              <a:ext uri="{FF2B5EF4-FFF2-40B4-BE49-F238E27FC236}">
                <a16:creationId xmlns:a16="http://schemas.microsoft.com/office/drawing/2014/main" id="{E4B9A95B-0772-4185-A23D-99CE1BAF6D37}"/>
              </a:ext>
            </a:extLst>
          </p:cNvPr>
          <p:cNvPicPr>
            <a:picLocks noChangeAspect="1"/>
          </p:cNvPicPr>
          <p:nvPr/>
        </p:nvPicPr>
        <p:blipFill>
          <a:blip r:embed="rId2"/>
          <a:stretch>
            <a:fillRect/>
          </a:stretch>
        </p:blipFill>
        <p:spPr>
          <a:xfrm>
            <a:off x="82015" y="639693"/>
            <a:ext cx="6218894" cy="2556865"/>
          </a:xfrm>
          <a:prstGeom prst="rect">
            <a:avLst/>
          </a:prstGeom>
        </p:spPr>
      </p:pic>
      <p:pic>
        <p:nvPicPr>
          <p:cNvPr id="36" name="Picture 35">
            <a:extLst>
              <a:ext uri="{FF2B5EF4-FFF2-40B4-BE49-F238E27FC236}">
                <a16:creationId xmlns:a16="http://schemas.microsoft.com/office/drawing/2014/main" id="{45F35845-B936-44A7-92D8-79A75F0F134A}"/>
              </a:ext>
            </a:extLst>
          </p:cNvPr>
          <p:cNvPicPr>
            <a:picLocks noChangeAspect="1"/>
          </p:cNvPicPr>
          <p:nvPr/>
        </p:nvPicPr>
        <p:blipFill>
          <a:blip r:embed="rId3"/>
          <a:stretch>
            <a:fillRect/>
          </a:stretch>
        </p:blipFill>
        <p:spPr>
          <a:xfrm>
            <a:off x="6385432" y="639692"/>
            <a:ext cx="5587993" cy="2556865"/>
          </a:xfrm>
          <a:prstGeom prst="rect">
            <a:avLst/>
          </a:prstGeom>
        </p:spPr>
      </p:pic>
      <p:pic>
        <p:nvPicPr>
          <p:cNvPr id="37" name="Picture 36">
            <a:extLst>
              <a:ext uri="{FF2B5EF4-FFF2-40B4-BE49-F238E27FC236}">
                <a16:creationId xmlns:a16="http://schemas.microsoft.com/office/drawing/2014/main" id="{B0F1BE8B-FA8D-46E7-8830-A1E5EEF9836D}"/>
              </a:ext>
            </a:extLst>
          </p:cNvPr>
          <p:cNvPicPr>
            <a:picLocks noChangeAspect="1"/>
          </p:cNvPicPr>
          <p:nvPr/>
        </p:nvPicPr>
        <p:blipFill>
          <a:blip r:embed="rId4"/>
          <a:stretch>
            <a:fillRect/>
          </a:stretch>
        </p:blipFill>
        <p:spPr>
          <a:xfrm>
            <a:off x="82015" y="3695032"/>
            <a:ext cx="6218893" cy="2687494"/>
          </a:xfrm>
          <a:prstGeom prst="rect">
            <a:avLst/>
          </a:prstGeom>
        </p:spPr>
      </p:pic>
      <p:pic>
        <p:nvPicPr>
          <p:cNvPr id="38" name="Picture 37">
            <a:extLst>
              <a:ext uri="{FF2B5EF4-FFF2-40B4-BE49-F238E27FC236}">
                <a16:creationId xmlns:a16="http://schemas.microsoft.com/office/drawing/2014/main" id="{5D4A9C61-1C77-431F-8414-9C6009E227E8}"/>
              </a:ext>
            </a:extLst>
          </p:cNvPr>
          <p:cNvPicPr>
            <a:picLocks noChangeAspect="1"/>
          </p:cNvPicPr>
          <p:nvPr/>
        </p:nvPicPr>
        <p:blipFill>
          <a:blip r:embed="rId5"/>
          <a:stretch>
            <a:fillRect/>
          </a:stretch>
        </p:blipFill>
        <p:spPr>
          <a:xfrm>
            <a:off x="6385432" y="3715225"/>
            <a:ext cx="3649916" cy="1491355"/>
          </a:xfrm>
          <a:prstGeom prst="rect">
            <a:avLst/>
          </a:prstGeom>
        </p:spPr>
      </p:pic>
      <p:pic>
        <p:nvPicPr>
          <p:cNvPr id="2" name="Picture 1">
            <a:extLst>
              <a:ext uri="{FF2B5EF4-FFF2-40B4-BE49-F238E27FC236}">
                <a16:creationId xmlns:a16="http://schemas.microsoft.com/office/drawing/2014/main" id="{2B7D2E0F-27B7-4B6C-A247-265C0519F6A3}"/>
              </a:ext>
            </a:extLst>
          </p:cNvPr>
          <p:cNvPicPr>
            <a:picLocks noChangeAspect="1"/>
          </p:cNvPicPr>
          <p:nvPr/>
        </p:nvPicPr>
        <p:blipFill>
          <a:blip r:embed="rId6"/>
          <a:stretch>
            <a:fillRect/>
          </a:stretch>
        </p:blipFill>
        <p:spPr>
          <a:xfrm>
            <a:off x="7888272" y="5206580"/>
            <a:ext cx="4085153" cy="1676654"/>
          </a:xfrm>
          <a:prstGeom prst="rect">
            <a:avLst/>
          </a:prstGeom>
        </p:spPr>
      </p:pic>
      <p:sp>
        <p:nvSpPr>
          <p:cNvPr id="47" name="Rectangle 46">
            <a:extLst>
              <a:ext uri="{FF2B5EF4-FFF2-40B4-BE49-F238E27FC236}">
                <a16:creationId xmlns:a16="http://schemas.microsoft.com/office/drawing/2014/main" id="{75DDFEA6-AE06-4996-85EF-F790598E78B2}"/>
              </a:ext>
            </a:extLst>
          </p:cNvPr>
          <p:cNvSpPr/>
          <p:nvPr/>
        </p:nvSpPr>
        <p:spPr>
          <a:xfrm>
            <a:off x="103252" y="3234978"/>
            <a:ext cx="6197656"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My Detail: </a:t>
            </a:r>
            <a:r>
              <a:rPr lang="en-US" sz="1200" dirty="0">
                <a:latin typeface="Cambria" panose="02040503050406030204" pitchFamily="18" charset="0"/>
                <a:ea typeface="Cambria" panose="02040503050406030204" pitchFamily="18" charset="0"/>
              </a:rPr>
              <a:t>It is the place one can add or edit there information, available on site</a:t>
            </a:r>
          </a:p>
        </p:txBody>
      </p:sp>
      <p:sp>
        <p:nvSpPr>
          <p:cNvPr id="48" name="Rectangle 47">
            <a:extLst>
              <a:ext uri="{FF2B5EF4-FFF2-40B4-BE49-F238E27FC236}">
                <a16:creationId xmlns:a16="http://schemas.microsoft.com/office/drawing/2014/main" id="{40962329-FCC2-4B7F-AD0E-B2F43ABF2D7D}"/>
              </a:ext>
            </a:extLst>
          </p:cNvPr>
          <p:cNvSpPr/>
          <p:nvPr/>
        </p:nvSpPr>
        <p:spPr>
          <a:xfrm>
            <a:off x="6398978" y="3240738"/>
            <a:ext cx="5574447"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View Detail: </a:t>
            </a:r>
            <a:r>
              <a:rPr lang="en-US" sz="1200" dirty="0">
                <a:latin typeface="Cambria" panose="02040503050406030204" pitchFamily="18" charset="0"/>
                <a:ea typeface="Cambria" panose="02040503050406030204" pitchFamily="18" charset="0"/>
              </a:rPr>
              <a:t>It is the place one can add or edit others few key information, as this view is available to a specific group and not to all</a:t>
            </a:r>
          </a:p>
        </p:txBody>
      </p:sp>
      <p:sp>
        <p:nvSpPr>
          <p:cNvPr id="49" name="Rectangle 48">
            <a:extLst>
              <a:ext uri="{FF2B5EF4-FFF2-40B4-BE49-F238E27FC236}">
                <a16:creationId xmlns:a16="http://schemas.microsoft.com/office/drawing/2014/main" id="{770B4689-95B9-43AE-9DA3-ADEEB5CD84C1}"/>
              </a:ext>
            </a:extLst>
          </p:cNvPr>
          <p:cNvSpPr/>
          <p:nvPr/>
        </p:nvSpPr>
        <p:spPr>
          <a:xfrm>
            <a:off x="103252" y="6419021"/>
            <a:ext cx="6197656"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Internal Task Detail</a:t>
            </a:r>
            <a:r>
              <a:rPr lang="en-US" sz="1200" dirty="0">
                <a:latin typeface="Cambria" panose="02040503050406030204" pitchFamily="18" charset="0"/>
                <a:ea typeface="Cambria" panose="02040503050406030204" pitchFamily="18" charset="0"/>
              </a:rPr>
              <a:t>:  It is place one can add question with choices to respond, like survey, only specific group can add the question however anyone can respond from Mi Team</a:t>
            </a:r>
          </a:p>
        </p:txBody>
      </p:sp>
      <p:sp>
        <p:nvSpPr>
          <p:cNvPr id="50" name="Rectangle 49">
            <a:extLst>
              <a:ext uri="{FF2B5EF4-FFF2-40B4-BE49-F238E27FC236}">
                <a16:creationId xmlns:a16="http://schemas.microsoft.com/office/drawing/2014/main" id="{DC949962-05F6-41CC-BAD0-D5EE838498B6}"/>
              </a:ext>
            </a:extLst>
          </p:cNvPr>
          <p:cNvSpPr/>
          <p:nvPr/>
        </p:nvSpPr>
        <p:spPr>
          <a:xfrm>
            <a:off x="10119873" y="3715225"/>
            <a:ext cx="1853552" cy="144717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Leave Record:</a:t>
            </a:r>
          </a:p>
          <a:p>
            <a:pPr algn="ctr"/>
            <a:r>
              <a:rPr lang="en-US" sz="1200" dirty="0">
                <a:latin typeface="Cambria" panose="02040503050406030204" pitchFamily="18" charset="0"/>
                <a:ea typeface="Cambria" panose="02040503050406030204" pitchFamily="18" charset="0"/>
              </a:rPr>
              <a:t>User need to update his leave, this to get the utilization right. To exclude leaves data from utilization</a:t>
            </a:r>
          </a:p>
        </p:txBody>
      </p:sp>
      <p:sp>
        <p:nvSpPr>
          <p:cNvPr id="51" name="Rectangle 50">
            <a:extLst>
              <a:ext uri="{FF2B5EF4-FFF2-40B4-BE49-F238E27FC236}">
                <a16:creationId xmlns:a16="http://schemas.microsoft.com/office/drawing/2014/main" id="{D5B56222-9E7E-4612-820F-C1CBCCF409C8}"/>
              </a:ext>
            </a:extLst>
          </p:cNvPr>
          <p:cNvSpPr/>
          <p:nvPr/>
        </p:nvSpPr>
        <p:spPr>
          <a:xfrm>
            <a:off x="6406875" y="5272021"/>
            <a:ext cx="1396873" cy="1577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Useful link: </a:t>
            </a:r>
          </a:p>
          <a:p>
            <a:pPr algn="ctr"/>
            <a:r>
              <a:rPr lang="en-US" sz="1200" dirty="0">
                <a:latin typeface="Cambria" panose="02040503050406030204" pitchFamily="18" charset="0"/>
                <a:ea typeface="Cambria" panose="02040503050406030204" pitchFamily="18" charset="0"/>
              </a:rPr>
              <a:t>Team can add their useful and handy link at one place</a:t>
            </a:r>
          </a:p>
        </p:txBody>
      </p:sp>
    </p:spTree>
    <p:extLst>
      <p:ext uri="{BB962C8B-B14F-4D97-AF65-F5344CB8AC3E}">
        <p14:creationId xmlns:p14="http://schemas.microsoft.com/office/powerpoint/2010/main" val="149486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602CF4-6F6E-4D53-83D0-D3C8A253DE3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974B8949-173F-4176-B2F6-856CCDC0D6F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A3F81FFF-2F5D-4E93-A056-797886140C43}"/>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63F41654-B2F0-424B-9776-67EE06A03DCD}"/>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95FD4C33-216D-43AE-ABC8-D661BB93F183}"/>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6FDCCEB8-A604-476D-AE3A-D730009E4A7E}"/>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C6BB6B55-726E-4FC4-9705-192132FFDA13}"/>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7E5FED72-D180-4DFA-8D7B-AA1092567B2D}"/>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B0D3CC26-C346-4766-B3B6-9CC67B2D82E5}"/>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Tree>
    <p:extLst>
      <p:ext uri="{BB962C8B-B14F-4D97-AF65-F5344CB8AC3E}">
        <p14:creationId xmlns:p14="http://schemas.microsoft.com/office/powerpoint/2010/main" val="324130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4BC8C-9BB1-4455-BB2F-AA3AEF20078A}"/>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0259CE64-2355-4561-B46B-A6B9156A605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F07A20D1-BD5F-4D15-A5D3-3159844677F5}"/>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AB172280-F2E9-4716-9766-F072E0976A2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A86EC288-5392-4544-8876-434400809877}"/>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48D0BAE3-767A-4C48-9711-E51740AA6737}"/>
              </a:ext>
            </a:extLst>
          </p:cNvPr>
          <p:cNvSpPr/>
          <p:nvPr/>
        </p:nvSpPr>
        <p:spPr>
          <a:xfrm>
            <a:off x="9403332" y="66158"/>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77781ACC-9211-4B1E-8B08-9493FC66A492}"/>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573E8A1B-A168-47AD-B604-9EA111EB25BE}"/>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C05EE2F2-DD9B-450A-9C05-C6C9C5B56BB9}"/>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Tree>
    <p:extLst>
      <p:ext uri="{BB962C8B-B14F-4D97-AF65-F5344CB8AC3E}">
        <p14:creationId xmlns:p14="http://schemas.microsoft.com/office/powerpoint/2010/main" val="1702752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66158-D5D1-4281-A719-5277ADC0DD2A}"/>
              </a:ext>
            </a:extLst>
          </p:cNvPr>
          <p:cNvPicPr>
            <a:picLocks noChangeAspect="1"/>
          </p:cNvPicPr>
          <p:nvPr/>
        </p:nvPicPr>
        <p:blipFill>
          <a:blip r:embed="rId2"/>
          <a:stretch>
            <a:fillRect/>
          </a:stretch>
        </p:blipFill>
        <p:spPr>
          <a:xfrm>
            <a:off x="327903" y="668509"/>
            <a:ext cx="7744169" cy="4432971"/>
          </a:xfrm>
          <a:prstGeom prst="rect">
            <a:avLst/>
          </a:prstGeom>
        </p:spPr>
      </p:pic>
      <p:pic>
        <p:nvPicPr>
          <p:cNvPr id="14" name="Picture 13">
            <a:extLst>
              <a:ext uri="{FF2B5EF4-FFF2-40B4-BE49-F238E27FC236}">
                <a16:creationId xmlns:a16="http://schemas.microsoft.com/office/drawing/2014/main" id="{39F2D885-B8FD-4D4D-897F-C753DACFAA54}"/>
              </a:ext>
            </a:extLst>
          </p:cNvPr>
          <p:cNvPicPr>
            <a:picLocks noChangeAspect="1"/>
          </p:cNvPicPr>
          <p:nvPr/>
        </p:nvPicPr>
        <p:blipFill>
          <a:blip r:embed="rId3"/>
          <a:stretch>
            <a:fillRect/>
          </a:stretch>
        </p:blipFill>
        <p:spPr>
          <a:xfrm>
            <a:off x="5131967" y="3429000"/>
            <a:ext cx="6533937" cy="3336305"/>
          </a:xfrm>
          <a:prstGeom prst="rect">
            <a:avLst/>
          </a:prstGeom>
        </p:spPr>
      </p:pic>
      <p:sp>
        <p:nvSpPr>
          <p:cNvPr id="16" name="Rectangle 15">
            <a:extLst>
              <a:ext uri="{FF2B5EF4-FFF2-40B4-BE49-F238E27FC236}">
                <a16:creationId xmlns:a16="http://schemas.microsoft.com/office/drawing/2014/main" id="{E545229E-1AD3-410E-AA08-4894591FA40D}"/>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7" name="Rectangle 16">
            <a:extLst>
              <a:ext uri="{FF2B5EF4-FFF2-40B4-BE49-F238E27FC236}">
                <a16:creationId xmlns:a16="http://schemas.microsoft.com/office/drawing/2014/main" id="{AE5FF14E-E2B3-42C5-9A58-F4FD2FFC5FB8}"/>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8" name="Rectangle 17">
            <a:extLst>
              <a:ext uri="{FF2B5EF4-FFF2-40B4-BE49-F238E27FC236}">
                <a16:creationId xmlns:a16="http://schemas.microsoft.com/office/drawing/2014/main" id="{E8353862-7AD5-4745-9596-F62B7B7EC526}"/>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9" name="Rectangle 18">
            <a:extLst>
              <a:ext uri="{FF2B5EF4-FFF2-40B4-BE49-F238E27FC236}">
                <a16:creationId xmlns:a16="http://schemas.microsoft.com/office/drawing/2014/main" id="{6421DC26-6DD3-4C89-AA04-56EC08EC04D7}"/>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0" name="Rectangle 19">
            <a:extLst>
              <a:ext uri="{FF2B5EF4-FFF2-40B4-BE49-F238E27FC236}">
                <a16:creationId xmlns:a16="http://schemas.microsoft.com/office/drawing/2014/main" id="{5707D80D-9CCA-463B-AAC5-EA8EE2E92C67}"/>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1" name="Rectangle 20">
            <a:extLst>
              <a:ext uri="{FF2B5EF4-FFF2-40B4-BE49-F238E27FC236}">
                <a16:creationId xmlns:a16="http://schemas.microsoft.com/office/drawing/2014/main" id="{4E0F0E5D-73B3-4448-91FC-D3B490B4AD59}"/>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2" name="Rectangle 21">
            <a:extLst>
              <a:ext uri="{FF2B5EF4-FFF2-40B4-BE49-F238E27FC236}">
                <a16:creationId xmlns:a16="http://schemas.microsoft.com/office/drawing/2014/main" id="{E786A4B6-1FC4-4503-81B0-CB0E6C49D5D8}"/>
              </a:ext>
            </a:extLst>
          </p:cNvPr>
          <p:cNvSpPr/>
          <p:nvPr/>
        </p:nvSpPr>
        <p:spPr>
          <a:xfrm>
            <a:off x="10734591" y="66158"/>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3" name="Rectangle 22">
            <a:extLst>
              <a:ext uri="{FF2B5EF4-FFF2-40B4-BE49-F238E27FC236}">
                <a16:creationId xmlns:a16="http://schemas.microsoft.com/office/drawing/2014/main" id="{1BC0EE22-5F38-46FB-AA69-CACBD334C92B}"/>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4" name="Rectangle 23">
            <a:extLst>
              <a:ext uri="{FF2B5EF4-FFF2-40B4-BE49-F238E27FC236}">
                <a16:creationId xmlns:a16="http://schemas.microsoft.com/office/drawing/2014/main" id="{39FD3466-176E-415D-AFF6-F60597DC1DA0}"/>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Rectangle 25">
            <a:extLst>
              <a:ext uri="{FF2B5EF4-FFF2-40B4-BE49-F238E27FC236}">
                <a16:creationId xmlns:a16="http://schemas.microsoft.com/office/drawing/2014/main" id="{C35B4279-EC2D-48C4-853F-366FF5AF7664}"/>
              </a:ext>
            </a:extLst>
          </p:cNvPr>
          <p:cNvSpPr/>
          <p:nvPr/>
        </p:nvSpPr>
        <p:spPr>
          <a:xfrm>
            <a:off x="8198864" y="891347"/>
            <a:ext cx="3297990" cy="231289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Raw Team can add  appreciation, fun activity, team scores in this page.</a:t>
            </a:r>
          </a:p>
        </p:txBody>
      </p:sp>
      <p:sp>
        <p:nvSpPr>
          <p:cNvPr id="27" name="Rectangle 26">
            <a:extLst>
              <a:ext uri="{FF2B5EF4-FFF2-40B4-BE49-F238E27FC236}">
                <a16:creationId xmlns:a16="http://schemas.microsoft.com/office/drawing/2014/main" id="{4B4FBBF9-A8AB-4AB9-84A1-A856E8D41CC5}"/>
              </a:ext>
            </a:extLst>
          </p:cNvPr>
          <p:cNvSpPr/>
          <p:nvPr/>
        </p:nvSpPr>
        <p:spPr>
          <a:xfrm>
            <a:off x="526096" y="5208059"/>
            <a:ext cx="4276425" cy="1217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This page display teams name and their member created by Raw Team.</a:t>
            </a:r>
          </a:p>
        </p:txBody>
      </p:sp>
    </p:spTree>
    <p:extLst>
      <p:ext uri="{BB962C8B-B14F-4D97-AF65-F5344CB8AC3E}">
        <p14:creationId xmlns:p14="http://schemas.microsoft.com/office/powerpoint/2010/main" val="1183166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7E2FD-D31D-4572-8C96-8E31DD4DEF06}"/>
              </a:ext>
            </a:extLst>
          </p:cNvPr>
          <p:cNvPicPr>
            <a:picLocks noChangeAspect="1"/>
          </p:cNvPicPr>
          <p:nvPr/>
        </p:nvPicPr>
        <p:blipFill>
          <a:blip r:embed="rId2"/>
          <a:stretch>
            <a:fillRect/>
          </a:stretch>
        </p:blipFill>
        <p:spPr>
          <a:xfrm>
            <a:off x="477855" y="1061103"/>
            <a:ext cx="7190633" cy="3324779"/>
          </a:xfrm>
          <a:prstGeom prst="rect">
            <a:avLst/>
          </a:prstGeom>
        </p:spPr>
      </p:pic>
      <p:pic>
        <p:nvPicPr>
          <p:cNvPr id="6" name="Picture 5">
            <a:extLst>
              <a:ext uri="{FF2B5EF4-FFF2-40B4-BE49-F238E27FC236}">
                <a16:creationId xmlns:a16="http://schemas.microsoft.com/office/drawing/2014/main" id="{73695387-8DC5-460F-B721-33AECCAB1E62}"/>
              </a:ext>
            </a:extLst>
          </p:cNvPr>
          <p:cNvPicPr>
            <a:picLocks noChangeAspect="1"/>
          </p:cNvPicPr>
          <p:nvPr/>
        </p:nvPicPr>
        <p:blipFill>
          <a:blip r:embed="rId3"/>
          <a:stretch>
            <a:fillRect/>
          </a:stretch>
        </p:blipFill>
        <p:spPr>
          <a:xfrm>
            <a:off x="3887055" y="2642228"/>
            <a:ext cx="7978124" cy="1799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081CD99-DAC0-454F-A685-208289A2034F}"/>
              </a:ext>
            </a:extLst>
          </p:cNvPr>
          <p:cNvPicPr>
            <a:picLocks noChangeAspect="1"/>
          </p:cNvPicPr>
          <p:nvPr/>
        </p:nvPicPr>
        <p:blipFill>
          <a:blip r:embed="rId4"/>
          <a:stretch>
            <a:fillRect/>
          </a:stretch>
        </p:blipFill>
        <p:spPr>
          <a:xfrm>
            <a:off x="477855" y="4416586"/>
            <a:ext cx="8140163" cy="2391507"/>
          </a:xfrm>
          <a:prstGeom prst="rect">
            <a:avLst/>
          </a:prstGeom>
        </p:spPr>
      </p:pic>
      <p:sp>
        <p:nvSpPr>
          <p:cNvPr id="8" name="Rectangle 7">
            <a:extLst>
              <a:ext uri="{FF2B5EF4-FFF2-40B4-BE49-F238E27FC236}">
                <a16:creationId xmlns:a16="http://schemas.microsoft.com/office/drawing/2014/main" id="{54B58D6D-FCAC-4EF6-822A-F674D940C634}"/>
              </a:ext>
            </a:extLst>
          </p:cNvPr>
          <p:cNvSpPr/>
          <p:nvPr/>
        </p:nvSpPr>
        <p:spPr>
          <a:xfrm>
            <a:off x="477855" y="275829"/>
            <a:ext cx="7190633" cy="769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User can Signup with default user name of  their Computer, username of pc automatically get’s populated in the form, it will not allow to create again if the account has been already been created</a:t>
            </a:r>
          </a:p>
        </p:txBody>
      </p:sp>
      <p:sp>
        <p:nvSpPr>
          <p:cNvPr id="11" name="Rectangle 10">
            <a:extLst>
              <a:ext uri="{FF2B5EF4-FFF2-40B4-BE49-F238E27FC236}">
                <a16:creationId xmlns:a16="http://schemas.microsoft.com/office/drawing/2014/main" id="{AB8A6FCB-82B8-4AD7-9E9F-9BE1E6745395}"/>
              </a:ext>
            </a:extLst>
          </p:cNvPr>
          <p:cNvSpPr/>
          <p:nvPr/>
        </p:nvSpPr>
        <p:spPr>
          <a:xfrm>
            <a:off x="7729962" y="1061103"/>
            <a:ext cx="4135218"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Once account created no need to remember password directly login from username, however username auto populated from Computer username and can’t be edited, so user just need to click submit button</a:t>
            </a:r>
          </a:p>
        </p:txBody>
      </p:sp>
      <p:sp>
        <p:nvSpPr>
          <p:cNvPr id="12" name="Rectangle 11">
            <a:extLst>
              <a:ext uri="{FF2B5EF4-FFF2-40B4-BE49-F238E27FC236}">
                <a16:creationId xmlns:a16="http://schemas.microsoft.com/office/drawing/2014/main" id="{EDF39629-D2BD-4075-9BEE-EE2B60379686}"/>
              </a:ext>
            </a:extLst>
          </p:cNvPr>
          <p:cNvSpPr/>
          <p:nvPr/>
        </p:nvSpPr>
        <p:spPr>
          <a:xfrm>
            <a:off x="8704553" y="4618590"/>
            <a:ext cx="3160626"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However if user want to login with different, they can do so by click link ‘Sign in as other User’ however in such case password required.</a:t>
            </a:r>
          </a:p>
        </p:txBody>
      </p:sp>
    </p:spTree>
    <p:extLst>
      <p:ext uri="{BB962C8B-B14F-4D97-AF65-F5344CB8AC3E}">
        <p14:creationId xmlns:p14="http://schemas.microsoft.com/office/powerpoint/2010/main" val="190246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6EA115-ACD9-4CE0-81CD-2F773196F35D}"/>
              </a:ext>
            </a:extLst>
          </p:cNvPr>
          <p:cNvPicPr>
            <a:picLocks noChangeAspect="1"/>
          </p:cNvPicPr>
          <p:nvPr/>
        </p:nvPicPr>
        <p:blipFill>
          <a:blip r:embed="rId2"/>
          <a:stretch>
            <a:fillRect/>
          </a:stretch>
        </p:blipFill>
        <p:spPr>
          <a:xfrm>
            <a:off x="212590" y="776088"/>
            <a:ext cx="5980101" cy="27683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B8DADA0-FC89-4BDB-8641-8531215D5287}"/>
              </a:ext>
            </a:extLst>
          </p:cNvPr>
          <p:cNvPicPr>
            <a:picLocks noChangeAspect="1"/>
          </p:cNvPicPr>
          <p:nvPr/>
        </p:nvPicPr>
        <p:blipFill>
          <a:blip r:embed="rId3"/>
          <a:stretch>
            <a:fillRect/>
          </a:stretch>
        </p:blipFill>
        <p:spPr>
          <a:xfrm>
            <a:off x="4181686" y="3623908"/>
            <a:ext cx="3828628" cy="195780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D58ADB0-82E3-4EEB-915D-8DFECA2A2310}"/>
              </a:ext>
            </a:extLst>
          </p:cNvPr>
          <p:cNvPicPr>
            <a:picLocks noChangeAspect="1"/>
          </p:cNvPicPr>
          <p:nvPr/>
        </p:nvPicPr>
        <p:blipFill>
          <a:blip r:embed="rId4"/>
          <a:stretch>
            <a:fillRect/>
          </a:stretch>
        </p:blipFill>
        <p:spPr>
          <a:xfrm>
            <a:off x="6364188" y="793535"/>
            <a:ext cx="5730481" cy="276832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3999CBA9-F7AE-4DF6-89CE-E292F4702EB0}"/>
              </a:ext>
            </a:extLst>
          </p:cNvPr>
          <p:cNvSpPr/>
          <p:nvPr/>
        </p:nvSpPr>
        <p:spPr>
          <a:xfrm>
            <a:off x="212591" y="3568795"/>
            <a:ext cx="3990575"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the view when user create his account</a:t>
            </a:r>
          </a:p>
        </p:txBody>
      </p:sp>
      <p:sp>
        <p:nvSpPr>
          <p:cNvPr id="27" name="Rectangle 26">
            <a:extLst>
              <a:ext uri="{FF2B5EF4-FFF2-40B4-BE49-F238E27FC236}">
                <a16:creationId xmlns:a16="http://schemas.microsoft.com/office/drawing/2014/main" id="{1E5E10C4-44A7-45A0-9344-B69281B57209}"/>
              </a:ext>
            </a:extLst>
          </p:cNvPr>
          <p:cNvSpPr/>
          <p:nvPr/>
        </p:nvSpPr>
        <p:spPr>
          <a:xfrm>
            <a:off x="4236020" y="5610887"/>
            <a:ext cx="3781437"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a:t>
            </a:r>
            <a:r>
              <a:rPr lang="en-US" sz="1400" dirty="0" err="1">
                <a:latin typeface="Cambria" panose="02040503050406030204" pitchFamily="18" charset="0"/>
                <a:ea typeface="Cambria" panose="02040503050406030204" pitchFamily="18" charset="0"/>
              </a:rPr>
              <a:t>authoriser</a:t>
            </a:r>
            <a:r>
              <a:rPr lang="en-US" sz="1400" dirty="0">
                <a:latin typeface="Cambria" panose="02040503050406030204" pitchFamily="18" charset="0"/>
                <a:ea typeface="Cambria" panose="02040503050406030204" pitchFamily="18" charset="0"/>
              </a:rPr>
              <a:t> group</a:t>
            </a:r>
          </a:p>
        </p:txBody>
      </p:sp>
      <p:sp>
        <p:nvSpPr>
          <p:cNvPr id="28" name="Rectangle 27">
            <a:extLst>
              <a:ext uri="{FF2B5EF4-FFF2-40B4-BE49-F238E27FC236}">
                <a16:creationId xmlns:a16="http://schemas.microsoft.com/office/drawing/2014/main" id="{285C74B1-D151-49CF-8EF2-74C4729831F4}"/>
              </a:ext>
            </a:extLst>
          </p:cNvPr>
          <p:cNvSpPr/>
          <p:nvPr/>
        </p:nvSpPr>
        <p:spPr>
          <a:xfrm>
            <a:off x="8031939" y="3591847"/>
            <a:ext cx="4062730" cy="8947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Mi team member, Team Leader, Technical Leader or Manager group, however there is restriction on Add/Edit feature accordingly</a:t>
            </a:r>
          </a:p>
        </p:txBody>
      </p:sp>
      <p:sp>
        <p:nvSpPr>
          <p:cNvPr id="19" name="Rectangle 18">
            <a:extLst>
              <a:ext uri="{FF2B5EF4-FFF2-40B4-BE49-F238E27FC236}">
                <a16:creationId xmlns:a16="http://schemas.microsoft.com/office/drawing/2014/main" id="{C8544CD3-D69E-4FC6-A953-EB9883DA201A}"/>
              </a:ext>
            </a:extLst>
          </p:cNvPr>
          <p:cNvSpPr/>
          <p:nvPr/>
        </p:nvSpPr>
        <p:spPr>
          <a:xfrm>
            <a:off x="3206371" y="4214878"/>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3</a:t>
            </a:r>
          </a:p>
        </p:txBody>
      </p:sp>
      <p:sp>
        <p:nvSpPr>
          <p:cNvPr id="29" name="Rectangle 28">
            <a:extLst>
              <a:ext uri="{FF2B5EF4-FFF2-40B4-BE49-F238E27FC236}">
                <a16:creationId xmlns:a16="http://schemas.microsoft.com/office/drawing/2014/main" id="{38E0E718-ED26-4410-838B-EA20E645D2BB}"/>
              </a:ext>
            </a:extLst>
          </p:cNvPr>
          <p:cNvSpPr/>
          <p:nvPr/>
        </p:nvSpPr>
        <p:spPr>
          <a:xfrm>
            <a:off x="6968549" y="625697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2</a:t>
            </a:r>
          </a:p>
        </p:txBody>
      </p:sp>
      <p:sp>
        <p:nvSpPr>
          <p:cNvPr id="30" name="Rectangle 29">
            <a:extLst>
              <a:ext uri="{FF2B5EF4-FFF2-40B4-BE49-F238E27FC236}">
                <a16:creationId xmlns:a16="http://schemas.microsoft.com/office/drawing/2014/main" id="{B2533972-2BC9-4B32-9B45-4A39005C54F5}"/>
              </a:ext>
            </a:extLst>
          </p:cNvPr>
          <p:cNvSpPr/>
          <p:nvPr/>
        </p:nvSpPr>
        <p:spPr>
          <a:xfrm>
            <a:off x="11140979" y="425853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1</a:t>
            </a:r>
          </a:p>
        </p:txBody>
      </p:sp>
      <p:sp>
        <p:nvSpPr>
          <p:cNvPr id="20" name="Rectangle 19">
            <a:extLst>
              <a:ext uri="{FF2B5EF4-FFF2-40B4-BE49-F238E27FC236}">
                <a16:creationId xmlns:a16="http://schemas.microsoft.com/office/drawing/2014/main" id="{27CCAD07-F681-46FB-9B91-951C9C0B734B}"/>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1" name="Rectangle 20">
            <a:extLst>
              <a:ext uri="{FF2B5EF4-FFF2-40B4-BE49-F238E27FC236}">
                <a16:creationId xmlns:a16="http://schemas.microsoft.com/office/drawing/2014/main" id="{CED66B77-1F00-457B-B800-DCD01251DFB5}"/>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2" name="Rectangle 21">
            <a:extLst>
              <a:ext uri="{FF2B5EF4-FFF2-40B4-BE49-F238E27FC236}">
                <a16:creationId xmlns:a16="http://schemas.microsoft.com/office/drawing/2014/main" id="{93E85A6E-86E5-49EF-9A4E-9E905BC6A3A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3" name="Rectangle 22">
            <a:extLst>
              <a:ext uri="{FF2B5EF4-FFF2-40B4-BE49-F238E27FC236}">
                <a16:creationId xmlns:a16="http://schemas.microsoft.com/office/drawing/2014/main" id="{A3D04D59-6779-46A3-8904-7924236ECE12}"/>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4" name="Rectangle 23">
            <a:extLst>
              <a:ext uri="{FF2B5EF4-FFF2-40B4-BE49-F238E27FC236}">
                <a16:creationId xmlns:a16="http://schemas.microsoft.com/office/drawing/2014/main" id="{C7A3B7AB-8A04-4C6F-9A9A-4C9FD33463EF}"/>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6" name="Rectangle 25">
            <a:extLst>
              <a:ext uri="{FF2B5EF4-FFF2-40B4-BE49-F238E27FC236}">
                <a16:creationId xmlns:a16="http://schemas.microsoft.com/office/drawing/2014/main" id="{B786E415-AA43-427D-8659-EDA573108662}"/>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1" name="Rectangle 30">
            <a:extLst>
              <a:ext uri="{FF2B5EF4-FFF2-40B4-BE49-F238E27FC236}">
                <a16:creationId xmlns:a16="http://schemas.microsoft.com/office/drawing/2014/main" id="{56C3B595-79F8-479C-80A2-DF6E8F139D86}"/>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2" name="Rectangle 31">
            <a:extLst>
              <a:ext uri="{FF2B5EF4-FFF2-40B4-BE49-F238E27FC236}">
                <a16:creationId xmlns:a16="http://schemas.microsoft.com/office/drawing/2014/main" id="{B0071729-69E2-404C-8203-F444CFDF4E70}"/>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3" name="Rectangle 32">
            <a:extLst>
              <a:ext uri="{FF2B5EF4-FFF2-40B4-BE49-F238E27FC236}">
                <a16:creationId xmlns:a16="http://schemas.microsoft.com/office/drawing/2014/main" id="{63DB7355-9FD7-458E-BDB2-57018B7860E4}"/>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Tree>
    <p:extLst>
      <p:ext uri="{BB962C8B-B14F-4D97-AF65-F5344CB8AC3E}">
        <p14:creationId xmlns:p14="http://schemas.microsoft.com/office/powerpoint/2010/main" val="148507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B7ACB76C-901D-4493-83D5-2017488DE159}"/>
              </a:ext>
            </a:extLst>
          </p:cNvPr>
          <p:cNvPicPr>
            <a:picLocks noChangeAspect="1"/>
          </p:cNvPicPr>
          <p:nvPr/>
        </p:nvPicPr>
        <p:blipFill>
          <a:blip r:embed="rId2"/>
          <a:stretch>
            <a:fillRect/>
          </a:stretch>
        </p:blipFill>
        <p:spPr>
          <a:xfrm>
            <a:off x="338096" y="667914"/>
            <a:ext cx="5601661" cy="2611175"/>
          </a:xfrm>
          <a:prstGeom prst="rect">
            <a:avLst/>
          </a:prstGeom>
        </p:spPr>
      </p:pic>
      <p:pic>
        <p:nvPicPr>
          <p:cNvPr id="17" name="Picture 16">
            <a:extLst>
              <a:ext uri="{FF2B5EF4-FFF2-40B4-BE49-F238E27FC236}">
                <a16:creationId xmlns:a16="http://schemas.microsoft.com/office/drawing/2014/main" id="{46036F5E-47D6-4126-8364-7C23FF003AD4}"/>
              </a:ext>
            </a:extLst>
          </p:cNvPr>
          <p:cNvPicPr>
            <a:picLocks noChangeAspect="1"/>
          </p:cNvPicPr>
          <p:nvPr/>
        </p:nvPicPr>
        <p:blipFill>
          <a:blip r:embed="rId3"/>
          <a:stretch>
            <a:fillRect/>
          </a:stretch>
        </p:blipFill>
        <p:spPr>
          <a:xfrm>
            <a:off x="6016598" y="667913"/>
            <a:ext cx="5971620" cy="2613171"/>
          </a:xfrm>
          <a:prstGeom prst="rect">
            <a:avLst/>
          </a:prstGeom>
        </p:spPr>
      </p:pic>
      <p:pic>
        <p:nvPicPr>
          <p:cNvPr id="12" name="Picture 11">
            <a:extLst>
              <a:ext uri="{FF2B5EF4-FFF2-40B4-BE49-F238E27FC236}">
                <a16:creationId xmlns:a16="http://schemas.microsoft.com/office/drawing/2014/main" id="{3D9218F9-E3CF-4541-ABA6-D2465C336BF8}"/>
              </a:ext>
            </a:extLst>
          </p:cNvPr>
          <p:cNvPicPr>
            <a:picLocks noChangeAspect="1"/>
          </p:cNvPicPr>
          <p:nvPr/>
        </p:nvPicPr>
        <p:blipFill>
          <a:blip r:embed="rId4"/>
          <a:stretch>
            <a:fillRect/>
          </a:stretch>
        </p:blipFill>
        <p:spPr>
          <a:xfrm>
            <a:off x="363247" y="3334872"/>
            <a:ext cx="5576509" cy="2789304"/>
          </a:xfrm>
          <a:prstGeom prst="rect">
            <a:avLst/>
          </a:prstGeom>
        </p:spPr>
      </p:pic>
      <p:pic>
        <p:nvPicPr>
          <p:cNvPr id="13" name="Picture 12">
            <a:extLst>
              <a:ext uri="{FF2B5EF4-FFF2-40B4-BE49-F238E27FC236}">
                <a16:creationId xmlns:a16="http://schemas.microsoft.com/office/drawing/2014/main" id="{B4CC6F3D-176A-4412-8CC8-86AD4CFD4589}"/>
              </a:ext>
            </a:extLst>
          </p:cNvPr>
          <p:cNvPicPr>
            <a:picLocks noChangeAspect="1"/>
          </p:cNvPicPr>
          <p:nvPr/>
        </p:nvPicPr>
        <p:blipFill>
          <a:blip r:embed="rId5"/>
          <a:stretch>
            <a:fillRect/>
          </a:stretch>
        </p:blipFill>
        <p:spPr>
          <a:xfrm>
            <a:off x="6007196" y="3334872"/>
            <a:ext cx="4064854" cy="2198113"/>
          </a:xfrm>
          <a:prstGeom prst="rect">
            <a:avLst/>
          </a:prstGeom>
        </p:spPr>
      </p:pic>
      <p:pic>
        <p:nvPicPr>
          <p:cNvPr id="14" name="Picture 13">
            <a:extLst>
              <a:ext uri="{FF2B5EF4-FFF2-40B4-BE49-F238E27FC236}">
                <a16:creationId xmlns:a16="http://schemas.microsoft.com/office/drawing/2014/main" id="{AA475BA5-315E-4404-8CB1-F92B25E4842C}"/>
              </a:ext>
            </a:extLst>
          </p:cNvPr>
          <p:cNvPicPr>
            <a:picLocks noChangeAspect="1"/>
          </p:cNvPicPr>
          <p:nvPr/>
        </p:nvPicPr>
        <p:blipFill>
          <a:blip r:embed="rId6"/>
          <a:stretch>
            <a:fillRect/>
          </a:stretch>
        </p:blipFill>
        <p:spPr>
          <a:xfrm>
            <a:off x="8358521" y="4169966"/>
            <a:ext cx="3674879" cy="1954210"/>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4E72A8B-02CD-4847-8A52-77318FCF0596}"/>
              </a:ext>
            </a:extLst>
          </p:cNvPr>
          <p:cNvSpPr/>
          <p:nvPr/>
        </p:nvSpPr>
        <p:spPr>
          <a:xfrm>
            <a:off x="338096" y="6177965"/>
            <a:ext cx="11695304" cy="59551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will same for all view (however only edit or add function depends on access)</a:t>
            </a:r>
          </a:p>
        </p:txBody>
      </p:sp>
    </p:spTree>
    <p:extLst>
      <p:ext uri="{BB962C8B-B14F-4D97-AF65-F5344CB8AC3E}">
        <p14:creationId xmlns:p14="http://schemas.microsoft.com/office/powerpoint/2010/main" val="394628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9893"/>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9689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96893"/>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8896"/>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2" name="Picture 1">
            <a:extLst>
              <a:ext uri="{FF2B5EF4-FFF2-40B4-BE49-F238E27FC236}">
                <a16:creationId xmlns:a16="http://schemas.microsoft.com/office/drawing/2014/main" id="{8A1A3702-0315-460C-840D-08E6C3D2B1A1}"/>
              </a:ext>
            </a:extLst>
          </p:cNvPr>
          <p:cNvPicPr>
            <a:picLocks noChangeAspect="1"/>
          </p:cNvPicPr>
          <p:nvPr/>
        </p:nvPicPr>
        <p:blipFill>
          <a:blip r:embed="rId2"/>
          <a:stretch>
            <a:fillRect/>
          </a:stretch>
        </p:blipFill>
        <p:spPr>
          <a:xfrm>
            <a:off x="118836" y="631003"/>
            <a:ext cx="6857401" cy="3184189"/>
          </a:xfrm>
          <a:prstGeom prst="rect">
            <a:avLst/>
          </a:prstGeom>
        </p:spPr>
      </p:pic>
      <p:pic>
        <p:nvPicPr>
          <p:cNvPr id="3" name="Picture 2">
            <a:extLst>
              <a:ext uri="{FF2B5EF4-FFF2-40B4-BE49-F238E27FC236}">
                <a16:creationId xmlns:a16="http://schemas.microsoft.com/office/drawing/2014/main" id="{8421074C-ADE8-4A9F-BDB1-3CB2EDAE8836}"/>
              </a:ext>
            </a:extLst>
          </p:cNvPr>
          <p:cNvPicPr>
            <a:picLocks noChangeAspect="1"/>
          </p:cNvPicPr>
          <p:nvPr/>
        </p:nvPicPr>
        <p:blipFill>
          <a:blip r:embed="rId3"/>
          <a:stretch>
            <a:fillRect/>
          </a:stretch>
        </p:blipFill>
        <p:spPr>
          <a:xfrm>
            <a:off x="5952937" y="1303354"/>
            <a:ext cx="5761266" cy="2549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ctangle 14">
            <a:extLst>
              <a:ext uri="{FF2B5EF4-FFF2-40B4-BE49-F238E27FC236}">
                <a16:creationId xmlns:a16="http://schemas.microsoft.com/office/drawing/2014/main" id="{87553095-F68B-451C-8621-E74D54537495}"/>
              </a:ext>
            </a:extLst>
          </p:cNvPr>
          <p:cNvSpPr/>
          <p:nvPr/>
        </p:nvSpPr>
        <p:spPr>
          <a:xfrm>
            <a:off x="118836" y="3853720"/>
            <a:ext cx="3730866" cy="59551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Add request, form available in every view</a:t>
            </a:r>
          </a:p>
        </p:txBody>
      </p:sp>
      <p:sp>
        <p:nvSpPr>
          <p:cNvPr id="16" name="Rectangle 15">
            <a:extLst>
              <a:ext uri="{FF2B5EF4-FFF2-40B4-BE49-F238E27FC236}">
                <a16:creationId xmlns:a16="http://schemas.microsoft.com/office/drawing/2014/main" id="{013F67C4-FFEA-437F-9255-82115B2455DF}"/>
              </a:ext>
            </a:extLst>
          </p:cNvPr>
          <p:cNvSpPr/>
          <p:nvPr/>
        </p:nvSpPr>
        <p:spPr>
          <a:xfrm>
            <a:off x="7069311" y="631002"/>
            <a:ext cx="4717998" cy="63301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‘Check Status‘ is available for view1. Basically anyone excluding MI Team and authorizer (only for BU who logged request with MI)</a:t>
            </a:r>
          </a:p>
        </p:txBody>
      </p:sp>
      <p:pic>
        <p:nvPicPr>
          <p:cNvPr id="17" name="Picture 16">
            <a:extLst>
              <a:ext uri="{FF2B5EF4-FFF2-40B4-BE49-F238E27FC236}">
                <a16:creationId xmlns:a16="http://schemas.microsoft.com/office/drawing/2014/main" id="{36F418F9-C81E-4A3C-AE59-D781E63F3824}"/>
              </a:ext>
            </a:extLst>
          </p:cNvPr>
          <p:cNvPicPr>
            <a:picLocks noChangeAspect="1"/>
          </p:cNvPicPr>
          <p:nvPr/>
        </p:nvPicPr>
        <p:blipFill>
          <a:blip r:embed="rId4"/>
          <a:stretch>
            <a:fillRect/>
          </a:stretch>
        </p:blipFill>
        <p:spPr>
          <a:xfrm>
            <a:off x="3849702" y="3878599"/>
            <a:ext cx="6076361" cy="28163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3E73A9E0-2881-4CA5-A87D-8E465AF4B569}"/>
              </a:ext>
            </a:extLst>
          </p:cNvPr>
          <p:cNvSpPr/>
          <p:nvPr/>
        </p:nvSpPr>
        <p:spPr>
          <a:xfrm>
            <a:off x="9734342" y="4713246"/>
            <a:ext cx="2368012" cy="15137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On click of ‘id’ BU can check the status of there request, they will root to this page.</a:t>
            </a:r>
          </a:p>
          <a:p>
            <a:pPr algn="ctr"/>
            <a:endParaRPr lang="en-US" sz="1400" dirty="0">
              <a:latin typeface="Cambria" panose="02040503050406030204" pitchFamily="18" charset="0"/>
              <a:ea typeface="Cambria" panose="02040503050406030204" pitchFamily="18" charset="0"/>
            </a:endParaRPr>
          </a:p>
          <a:p>
            <a:pPr algn="ctr"/>
            <a:r>
              <a:rPr lang="en-US" sz="1400" dirty="0">
                <a:latin typeface="Cambria" panose="02040503050406030204" pitchFamily="18" charset="0"/>
                <a:ea typeface="Cambria" panose="02040503050406030204" pitchFamily="18" charset="0"/>
              </a:rPr>
              <a:t>Also can view/add conversation on request by BU or MI</a:t>
            </a:r>
          </a:p>
        </p:txBody>
      </p:sp>
    </p:spTree>
    <p:extLst>
      <p:ext uri="{BB962C8B-B14F-4D97-AF65-F5344CB8AC3E}">
        <p14:creationId xmlns:p14="http://schemas.microsoft.com/office/powerpoint/2010/main" val="47198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32" name="Rectangle 31">
            <a:extLst>
              <a:ext uri="{FF2B5EF4-FFF2-40B4-BE49-F238E27FC236}">
                <a16:creationId xmlns:a16="http://schemas.microsoft.com/office/drawing/2014/main" id="{1F0E616D-E5DE-4A31-86BF-CA7FC485C154}"/>
              </a:ext>
            </a:extLst>
          </p:cNvPr>
          <p:cNvSpPr/>
          <p:nvPr/>
        </p:nvSpPr>
        <p:spPr>
          <a:xfrm>
            <a:off x="82015" y="6158246"/>
            <a:ext cx="1144468"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All Request</a:t>
            </a:r>
          </a:p>
        </p:txBody>
      </p:sp>
      <p:sp>
        <p:nvSpPr>
          <p:cNvPr id="33" name="Rectangle 32">
            <a:extLst>
              <a:ext uri="{FF2B5EF4-FFF2-40B4-BE49-F238E27FC236}">
                <a16:creationId xmlns:a16="http://schemas.microsoft.com/office/drawing/2014/main" id="{8F052A94-20E0-44EF-8027-D17BEDD996BF}"/>
              </a:ext>
            </a:extLst>
          </p:cNvPr>
          <p:cNvSpPr/>
          <p:nvPr/>
        </p:nvSpPr>
        <p:spPr>
          <a:xfrm>
            <a:off x="2464883" y="6158246"/>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Approved</a:t>
            </a:r>
          </a:p>
        </p:txBody>
      </p:sp>
      <p:sp>
        <p:nvSpPr>
          <p:cNvPr id="14" name="Rectangle 13">
            <a:extLst>
              <a:ext uri="{FF2B5EF4-FFF2-40B4-BE49-F238E27FC236}">
                <a16:creationId xmlns:a16="http://schemas.microsoft.com/office/drawing/2014/main" id="{C7DA14FA-9549-4825-9796-165769493F72}"/>
              </a:ext>
            </a:extLst>
          </p:cNvPr>
          <p:cNvSpPr/>
          <p:nvPr/>
        </p:nvSpPr>
        <p:spPr>
          <a:xfrm>
            <a:off x="1273449" y="6158246"/>
            <a:ext cx="1144468"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Unapproved</a:t>
            </a:r>
          </a:p>
        </p:txBody>
      </p:sp>
      <p:sp>
        <p:nvSpPr>
          <p:cNvPr id="15" name="Rectangle 14">
            <a:extLst>
              <a:ext uri="{FF2B5EF4-FFF2-40B4-BE49-F238E27FC236}">
                <a16:creationId xmlns:a16="http://schemas.microsoft.com/office/drawing/2014/main" id="{46507AA0-3D45-4740-81B6-0F694030DE48}"/>
              </a:ext>
            </a:extLst>
          </p:cNvPr>
          <p:cNvSpPr/>
          <p:nvPr/>
        </p:nvSpPr>
        <p:spPr>
          <a:xfrm>
            <a:off x="3658537" y="6158246"/>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Assigned</a:t>
            </a:r>
          </a:p>
        </p:txBody>
      </p:sp>
      <p:sp>
        <p:nvSpPr>
          <p:cNvPr id="16" name="Rectangle 15">
            <a:extLst>
              <a:ext uri="{FF2B5EF4-FFF2-40B4-BE49-F238E27FC236}">
                <a16:creationId xmlns:a16="http://schemas.microsoft.com/office/drawing/2014/main" id="{4A0EAABC-0FC1-4814-B642-BF874C205A33}"/>
              </a:ext>
            </a:extLst>
          </p:cNvPr>
          <p:cNvSpPr/>
          <p:nvPr/>
        </p:nvSpPr>
        <p:spPr>
          <a:xfrm>
            <a:off x="4862436" y="6158246"/>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Overview</a:t>
            </a:r>
          </a:p>
        </p:txBody>
      </p:sp>
      <p:sp>
        <p:nvSpPr>
          <p:cNvPr id="17" name="Rectangle 16">
            <a:extLst>
              <a:ext uri="{FF2B5EF4-FFF2-40B4-BE49-F238E27FC236}">
                <a16:creationId xmlns:a16="http://schemas.microsoft.com/office/drawing/2014/main" id="{9CF2DC9C-979D-437A-BD4B-39EFD67BF64A}"/>
              </a:ext>
            </a:extLst>
          </p:cNvPr>
          <p:cNvSpPr/>
          <p:nvPr/>
        </p:nvSpPr>
        <p:spPr>
          <a:xfrm>
            <a:off x="6066335" y="6158246"/>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Estimate</a:t>
            </a:r>
          </a:p>
        </p:txBody>
      </p:sp>
      <p:sp>
        <p:nvSpPr>
          <p:cNvPr id="18" name="Rectangle 17">
            <a:extLst>
              <a:ext uri="{FF2B5EF4-FFF2-40B4-BE49-F238E27FC236}">
                <a16:creationId xmlns:a16="http://schemas.microsoft.com/office/drawing/2014/main" id="{ADE0782D-BA3C-4C67-8D86-0573EA063372}"/>
              </a:ext>
            </a:extLst>
          </p:cNvPr>
          <p:cNvSpPr/>
          <p:nvPr/>
        </p:nvSpPr>
        <p:spPr>
          <a:xfrm>
            <a:off x="7270234" y="6158246"/>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WIP</a:t>
            </a:r>
          </a:p>
        </p:txBody>
      </p:sp>
      <p:sp>
        <p:nvSpPr>
          <p:cNvPr id="19" name="Rectangle 18">
            <a:extLst>
              <a:ext uri="{FF2B5EF4-FFF2-40B4-BE49-F238E27FC236}">
                <a16:creationId xmlns:a16="http://schemas.microsoft.com/office/drawing/2014/main" id="{79420EED-2756-4CCE-9982-C73E80FD3025}"/>
              </a:ext>
            </a:extLst>
          </p:cNvPr>
          <p:cNvSpPr/>
          <p:nvPr/>
        </p:nvSpPr>
        <p:spPr>
          <a:xfrm>
            <a:off x="8474133" y="6158245"/>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UAT</a:t>
            </a:r>
          </a:p>
        </p:txBody>
      </p:sp>
      <p:sp>
        <p:nvSpPr>
          <p:cNvPr id="20" name="Rectangle 19">
            <a:extLst>
              <a:ext uri="{FF2B5EF4-FFF2-40B4-BE49-F238E27FC236}">
                <a16:creationId xmlns:a16="http://schemas.microsoft.com/office/drawing/2014/main" id="{FA3E81E3-7287-4BCD-B941-E5DFA8DC287D}"/>
              </a:ext>
            </a:extLst>
          </p:cNvPr>
          <p:cNvSpPr/>
          <p:nvPr/>
        </p:nvSpPr>
        <p:spPr>
          <a:xfrm>
            <a:off x="9665567" y="6158245"/>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Completed</a:t>
            </a:r>
          </a:p>
        </p:txBody>
      </p:sp>
      <p:sp>
        <p:nvSpPr>
          <p:cNvPr id="21" name="Rectangle 20">
            <a:extLst>
              <a:ext uri="{FF2B5EF4-FFF2-40B4-BE49-F238E27FC236}">
                <a16:creationId xmlns:a16="http://schemas.microsoft.com/office/drawing/2014/main" id="{801CD3EC-4834-4DA8-A951-0C4B3CA832A6}"/>
              </a:ext>
            </a:extLst>
          </p:cNvPr>
          <p:cNvSpPr/>
          <p:nvPr/>
        </p:nvSpPr>
        <p:spPr>
          <a:xfrm>
            <a:off x="10857001" y="6158244"/>
            <a:ext cx="1146688"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Rejected</a:t>
            </a:r>
          </a:p>
        </p:txBody>
      </p:sp>
      <p:pic>
        <p:nvPicPr>
          <p:cNvPr id="13" name="Picture 12">
            <a:extLst>
              <a:ext uri="{FF2B5EF4-FFF2-40B4-BE49-F238E27FC236}">
                <a16:creationId xmlns:a16="http://schemas.microsoft.com/office/drawing/2014/main" id="{1E27E350-197E-4932-844D-C6BB1EA51711}"/>
              </a:ext>
            </a:extLst>
          </p:cNvPr>
          <p:cNvPicPr>
            <a:picLocks noChangeAspect="1"/>
          </p:cNvPicPr>
          <p:nvPr/>
        </p:nvPicPr>
        <p:blipFill>
          <a:blip r:embed="rId2"/>
          <a:stretch>
            <a:fillRect/>
          </a:stretch>
        </p:blipFill>
        <p:spPr>
          <a:xfrm>
            <a:off x="315573" y="3232825"/>
            <a:ext cx="6244416" cy="2795275"/>
          </a:xfrm>
          <a:prstGeom prst="rect">
            <a:avLst/>
          </a:prstGeom>
        </p:spPr>
      </p:pic>
      <p:sp>
        <p:nvSpPr>
          <p:cNvPr id="26" name="Thought Bubble: Cloud 25">
            <a:extLst>
              <a:ext uri="{FF2B5EF4-FFF2-40B4-BE49-F238E27FC236}">
                <a16:creationId xmlns:a16="http://schemas.microsoft.com/office/drawing/2014/main" id="{51371201-DD32-4D03-B9DA-40C799A233EC}"/>
              </a:ext>
            </a:extLst>
          </p:cNvPr>
          <p:cNvSpPr/>
          <p:nvPr/>
        </p:nvSpPr>
        <p:spPr>
          <a:xfrm>
            <a:off x="7740380" y="4419488"/>
            <a:ext cx="3501362" cy="1539455"/>
          </a:xfrm>
          <a:prstGeom prst="cloudCallout">
            <a:avLst>
              <a:gd name="adj1" fmla="val -15479"/>
              <a:gd name="adj2" fmla="val -105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err="1"/>
              <a:t>Authoriser</a:t>
            </a:r>
            <a:r>
              <a:rPr lang="en-US" sz="1500" b="1" u="sng" dirty="0"/>
              <a:t> View:</a:t>
            </a:r>
          </a:p>
          <a:p>
            <a:pPr algn="ctr"/>
            <a:r>
              <a:rPr lang="en-US" sz="1500" dirty="0" err="1"/>
              <a:t>Authoriser</a:t>
            </a:r>
            <a:r>
              <a:rPr lang="en-US" sz="1500" dirty="0"/>
              <a:t> can view only All request, unapproved tab under Workflow</a:t>
            </a:r>
          </a:p>
        </p:txBody>
      </p:sp>
      <p:pic>
        <p:nvPicPr>
          <p:cNvPr id="3" name="Picture 2">
            <a:extLst>
              <a:ext uri="{FF2B5EF4-FFF2-40B4-BE49-F238E27FC236}">
                <a16:creationId xmlns:a16="http://schemas.microsoft.com/office/drawing/2014/main" id="{267ACC66-D5E3-4C89-BCB3-A837CE9BAABE}"/>
              </a:ext>
            </a:extLst>
          </p:cNvPr>
          <p:cNvPicPr>
            <a:picLocks noChangeAspect="1"/>
          </p:cNvPicPr>
          <p:nvPr/>
        </p:nvPicPr>
        <p:blipFill>
          <a:blip r:embed="rId3"/>
          <a:stretch>
            <a:fillRect/>
          </a:stretch>
        </p:blipFill>
        <p:spPr>
          <a:xfrm>
            <a:off x="5847550" y="649579"/>
            <a:ext cx="6156139" cy="2820595"/>
          </a:xfrm>
          <a:prstGeom prst="rect">
            <a:avLst/>
          </a:prstGeom>
        </p:spPr>
      </p:pic>
      <p:sp>
        <p:nvSpPr>
          <p:cNvPr id="2" name="Thought Bubble: Cloud 1">
            <a:extLst>
              <a:ext uri="{FF2B5EF4-FFF2-40B4-BE49-F238E27FC236}">
                <a16:creationId xmlns:a16="http://schemas.microsoft.com/office/drawing/2014/main" id="{8DE721A6-22B0-4C11-BB05-00D278D6D7D6}"/>
              </a:ext>
            </a:extLst>
          </p:cNvPr>
          <p:cNvSpPr/>
          <p:nvPr/>
        </p:nvSpPr>
        <p:spPr>
          <a:xfrm>
            <a:off x="1848371" y="829900"/>
            <a:ext cx="3794951" cy="1643576"/>
          </a:xfrm>
          <a:prstGeom prst="cloudCallout">
            <a:avLst>
              <a:gd name="adj1" fmla="val -68934"/>
              <a:gd name="adj2" fmla="val 84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a:t>Team/manager/TL View:</a:t>
            </a:r>
          </a:p>
          <a:p>
            <a:pPr algn="ctr"/>
            <a:r>
              <a:rPr lang="en-US" sz="1500" dirty="0"/>
              <a:t>Note: Can view unapproved request but can’t authorize.</a:t>
            </a:r>
          </a:p>
        </p:txBody>
      </p:sp>
    </p:spTree>
    <p:extLst>
      <p:ext uri="{BB962C8B-B14F-4D97-AF65-F5344CB8AC3E}">
        <p14:creationId xmlns:p14="http://schemas.microsoft.com/office/powerpoint/2010/main" val="131123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2209"/>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9212"/>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920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1212"/>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632A02E1-F50C-499E-84AA-19C37D9AC649}"/>
              </a:ext>
            </a:extLst>
          </p:cNvPr>
          <p:cNvPicPr>
            <a:picLocks noChangeAspect="1"/>
          </p:cNvPicPr>
          <p:nvPr/>
        </p:nvPicPr>
        <p:blipFill>
          <a:blip r:embed="rId2"/>
          <a:stretch>
            <a:fillRect/>
          </a:stretch>
        </p:blipFill>
        <p:spPr>
          <a:xfrm>
            <a:off x="82016" y="656055"/>
            <a:ext cx="4107209" cy="1800548"/>
          </a:xfrm>
          <a:prstGeom prst="rect">
            <a:avLst/>
          </a:prstGeom>
        </p:spPr>
      </p:pic>
      <p:pic>
        <p:nvPicPr>
          <p:cNvPr id="12" name="Picture 11">
            <a:extLst>
              <a:ext uri="{FF2B5EF4-FFF2-40B4-BE49-F238E27FC236}">
                <a16:creationId xmlns:a16="http://schemas.microsoft.com/office/drawing/2014/main" id="{EDCB4F0E-118D-487C-A6CE-A51A8943A15B}"/>
              </a:ext>
            </a:extLst>
          </p:cNvPr>
          <p:cNvPicPr>
            <a:picLocks noChangeAspect="1"/>
          </p:cNvPicPr>
          <p:nvPr/>
        </p:nvPicPr>
        <p:blipFill>
          <a:blip r:embed="rId3"/>
          <a:stretch>
            <a:fillRect/>
          </a:stretch>
        </p:blipFill>
        <p:spPr>
          <a:xfrm>
            <a:off x="4245336" y="656055"/>
            <a:ext cx="4107209" cy="1800548"/>
          </a:xfrm>
          <a:prstGeom prst="rect">
            <a:avLst/>
          </a:prstGeom>
        </p:spPr>
      </p:pic>
      <p:pic>
        <p:nvPicPr>
          <p:cNvPr id="13" name="Picture 12">
            <a:extLst>
              <a:ext uri="{FF2B5EF4-FFF2-40B4-BE49-F238E27FC236}">
                <a16:creationId xmlns:a16="http://schemas.microsoft.com/office/drawing/2014/main" id="{E7C516AF-6453-4166-9032-A30ADF3F2DEB}"/>
              </a:ext>
            </a:extLst>
          </p:cNvPr>
          <p:cNvPicPr>
            <a:picLocks noChangeAspect="1"/>
          </p:cNvPicPr>
          <p:nvPr/>
        </p:nvPicPr>
        <p:blipFill>
          <a:blip r:embed="rId4"/>
          <a:stretch>
            <a:fillRect/>
          </a:stretch>
        </p:blipFill>
        <p:spPr>
          <a:xfrm>
            <a:off x="8408656" y="656054"/>
            <a:ext cx="3617060" cy="1800547"/>
          </a:xfrm>
          <a:prstGeom prst="rect">
            <a:avLst/>
          </a:prstGeom>
        </p:spPr>
      </p:pic>
      <p:pic>
        <p:nvPicPr>
          <p:cNvPr id="15" name="Picture 14">
            <a:extLst>
              <a:ext uri="{FF2B5EF4-FFF2-40B4-BE49-F238E27FC236}">
                <a16:creationId xmlns:a16="http://schemas.microsoft.com/office/drawing/2014/main" id="{CEF6A52B-B0CE-44B8-99C9-45CDC3701D0F}"/>
              </a:ext>
            </a:extLst>
          </p:cNvPr>
          <p:cNvPicPr>
            <a:picLocks noChangeAspect="1"/>
          </p:cNvPicPr>
          <p:nvPr/>
        </p:nvPicPr>
        <p:blipFill>
          <a:blip r:embed="rId5"/>
          <a:stretch>
            <a:fillRect/>
          </a:stretch>
        </p:blipFill>
        <p:spPr>
          <a:xfrm>
            <a:off x="82015" y="2527677"/>
            <a:ext cx="4107209" cy="1387330"/>
          </a:xfrm>
          <a:prstGeom prst="rect">
            <a:avLst/>
          </a:prstGeom>
        </p:spPr>
      </p:pic>
      <p:pic>
        <p:nvPicPr>
          <p:cNvPr id="16" name="Picture 15">
            <a:extLst>
              <a:ext uri="{FF2B5EF4-FFF2-40B4-BE49-F238E27FC236}">
                <a16:creationId xmlns:a16="http://schemas.microsoft.com/office/drawing/2014/main" id="{55F6931E-1720-4401-BD96-E439258A4602}"/>
              </a:ext>
            </a:extLst>
          </p:cNvPr>
          <p:cNvPicPr>
            <a:picLocks noChangeAspect="1"/>
          </p:cNvPicPr>
          <p:nvPr/>
        </p:nvPicPr>
        <p:blipFill>
          <a:blip r:embed="rId6"/>
          <a:stretch>
            <a:fillRect/>
          </a:stretch>
        </p:blipFill>
        <p:spPr>
          <a:xfrm>
            <a:off x="4245336" y="2508267"/>
            <a:ext cx="4107209" cy="1387330"/>
          </a:xfrm>
          <a:prstGeom prst="rect">
            <a:avLst/>
          </a:prstGeom>
        </p:spPr>
      </p:pic>
      <p:pic>
        <p:nvPicPr>
          <p:cNvPr id="17" name="Picture 16">
            <a:extLst>
              <a:ext uri="{FF2B5EF4-FFF2-40B4-BE49-F238E27FC236}">
                <a16:creationId xmlns:a16="http://schemas.microsoft.com/office/drawing/2014/main" id="{32EB4C38-25A5-4D4F-841B-C30EA43B0F1B}"/>
              </a:ext>
            </a:extLst>
          </p:cNvPr>
          <p:cNvPicPr>
            <a:picLocks noChangeAspect="1"/>
          </p:cNvPicPr>
          <p:nvPr/>
        </p:nvPicPr>
        <p:blipFill>
          <a:blip r:embed="rId7"/>
          <a:stretch>
            <a:fillRect/>
          </a:stretch>
        </p:blipFill>
        <p:spPr>
          <a:xfrm>
            <a:off x="8408656" y="2527678"/>
            <a:ext cx="3617060" cy="1387330"/>
          </a:xfrm>
          <a:prstGeom prst="rect">
            <a:avLst/>
          </a:prstGeom>
        </p:spPr>
      </p:pic>
      <p:pic>
        <p:nvPicPr>
          <p:cNvPr id="18" name="Picture 17">
            <a:extLst>
              <a:ext uri="{FF2B5EF4-FFF2-40B4-BE49-F238E27FC236}">
                <a16:creationId xmlns:a16="http://schemas.microsoft.com/office/drawing/2014/main" id="{9F1F22DE-347B-455F-AD2B-00130EE60A3F}"/>
              </a:ext>
            </a:extLst>
          </p:cNvPr>
          <p:cNvPicPr>
            <a:picLocks noChangeAspect="1"/>
          </p:cNvPicPr>
          <p:nvPr/>
        </p:nvPicPr>
        <p:blipFill>
          <a:blip r:embed="rId8"/>
          <a:stretch>
            <a:fillRect/>
          </a:stretch>
        </p:blipFill>
        <p:spPr>
          <a:xfrm>
            <a:off x="82015" y="3953427"/>
            <a:ext cx="4107209" cy="1655919"/>
          </a:xfrm>
          <a:prstGeom prst="rect">
            <a:avLst/>
          </a:prstGeom>
        </p:spPr>
      </p:pic>
      <p:pic>
        <p:nvPicPr>
          <p:cNvPr id="19" name="Picture 18">
            <a:extLst>
              <a:ext uri="{FF2B5EF4-FFF2-40B4-BE49-F238E27FC236}">
                <a16:creationId xmlns:a16="http://schemas.microsoft.com/office/drawing/2014/main" id="{38C868C2-41DB-4F12-A17D-BAE1BE8D22FE}"/>
              </a:ext>
            </a:extLst>
          </p:cNvPr>
          <p:cNvPicPr>
            <a:picLocks noChangeAspect="1"/>
          </p:cNvPicPr>
          <p:nvPr/>
        </p:nvPicPr>
        <p:blipFill>
          <a:blip r:embed="rId9"/>
          <a:stretch>
            <a:fillRect/>
          </a:stretch>
        </p:blipFill>
        <p:spPr>
          <a:xfrm>
            <a:off x="4245336" y="3947262"/>
            <a:ext cx="4107209" cy="1662084"/>
          </a:xfrm>
          <a:prstGeom prst="rect">
            <a:avLst/>
          </a:prstGeom>
        </p:spPr>
      </p:pic>
      <p:pic>
        <p:nvPicPr>
          <p:cNvPr id="20" name="Picture 19">
            <a:extLst>
              <a:ext uri="{FF2B5EF4-FFF2-40B4-BE49-F238E27FC236}">
                <a16:creationId xmlns:a16="http://schemas.microsoft.com/office/drawing/2014/main" id="{C240B619-AB9A-4E1B-ACD1-8A17CB7D1EB9}"/>
              </a:ext>
            </a:extLst>
          </p:cNvPr>
          <p:cNvPicPr>
            <a:picLocks noChangeAspect="1"/>
          </p:cNvPicPr>
          <p:nvPr/>
        </p:nvPicPr>
        <p:blipFill>
          <a:blip r:embed="rId10"/>
          <a:stretch>
            <a:fillRect/>
          </a:stretch>
        </p:blipFill>
        <p:spPr>
          <a:xfrm>
            <a:off x="8408656" y="3947262"/>
            <a:ext cx="3617060" cy="1662084"/>
          </a:xfrm>
          <a:prstGeom prst="rect">
            <a:avLst/>
          </a:prstGeom>
        </p:spPr>
      </p:pic>
      <p:pic>
        <p:nvPicPr>
          <p:cNvPr id="22" name="Picture 21">
            <a:extLst>
              <a:ext uri="{FF2B5EF4-FFF2-40B4-BE49-F238E27FC236}">
                <a16:creationId xmlns:a16="http://schemas.microsoft.com/office/drawing/2014/main" id="{A002C537-64B9-4966-A45F-A84EECF3364C}"/>
              </a:ext>
            </a:extLst>
          </p:cNvPr>
          <p:cNvPicPr>
            <a:picLocks noChangeAspect="1"/>
          </p:cNvPicPr>
          <p:nvPr/>
        </p:nvPicPr>
        <p:blipFill>
          <a:blip r:embed="rId11"/>
          <a:stretch>
            <a:fillRect/>
          </a:stretch>
        </p:blipFill>
        <p:spPr>
          <a:xfrm>
            <a:off x="82014" y="5664782"/>
            <a:ext cx="4107209" cy="1193218"/>
          </a:xfrm>
          <a:prstGeom prst="rect">
            <a:avLst/>
          </a:prstGeom>
        </p:spPr>
      </p:pic>
      <p:sp>
        <p:nvSpPr>
          <p:cNvPr id="26" name="Rectangle 25">
            <a:extLst>
              <a:ext uri="{FF2B5EF4-FFF2-40B4-BE49-F238E27FC236}">
                <a16:creationId xmlns:a16="http://schemas.microsoft.com/office/drawing/2014/main" id="{71892E4E-9895-457E-A12F-DA8452240217}"/>
              </a:ext>
            </a:extLst>
          </p:cNvPr>
          <p:cNvSpPr/>
          <p:nvPr/>
        </p:nvSpPr>
        <p:spPr>
          <a:xfrm>
            <a:off x="4245336" y="5665880"/>
            <a:ext cx="7780380" cy="119211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Above are the screenshot of  the flow by which a request will move to, each stages has an id link with form which can be used to move the request to next stage.</a:t>
            </a:r>
          </a:p>
        </p:txBody>
      </p:sp>
    </p:spTree>
    <p:extLst>
      <p:ext uri="{BB962C8B-B14F-4D97-AF65-F5344CB8AC3E}">
        <p14:creationId xmlns:p14="http://schemas.microsoft.com/office/powerpoint/2010/main" val="171861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2" name="Picture 1">
            <a:extLst>
              <a:ext uri="{FF2B5EF4-FFF2-40B4-BE49-F238E27FC236}">
                <a16:creationId xmlns:a16="http://schemas.microsoft.com/office/drawing/2014/main" id="{88FAE17E-D8EC-4C46-A860-904E9060986E}"/>
              </a:ext>
            </a:extLst>
          </p:cNvPr>
          <p:cNvPicPr>
            <a:picLocks noChangeAspect="1"/>
          </p:cNvPicPr>
          <p:nvPr/>
        </p:nvPicPr>
        <p:blipFill>
          <a:blip r:embed="rId2"/>
          <a:stretch>
            <a:fillRect/>
          </a:stretch>
        </p:blipFill>
        <p:spPr>
          <a:xfrm>
            <a:off x="82015" y="629873"/>
            <a:ext cx="8151747" cy="2426667"/>
          </a:xfrm>
          <a:prstGeom prst="rect">
            <a:avLst/>
          </a:prstGeom>
        </p:spPr>
      </p:pic>
      <p:pic>
        <p:nvPicPr>
          <p:cNvPr id="12" name="Picture 11">
            <a:extLst>
              <a:ext uri="{FF2B5EF4-FFF2-40B4-BE49-F238E27FC236}">
                <a16:creationId xmlns:a16="http://schemas.microsoft.com/office/drawing/2014/main" id="{E527752C-E5AD-448A-9C56-1E14496E9917}"/>
              </a:ext>
            </a:extLst>
          </p:cNvPr>
          <p:cNvPicPr>
            <a:picLocks noChangeAspect="1"/>
          </p:cNvPicPr>
          <p:nvPr/>
        </p:nvPicPr>
        <p:blipFill>
          <a:blip r:embed="rId3"/>
          <a:stretch>
            <a:fillRect/>
          </a:stretch>
        </p:blipFill>
        <p:spPr>
          <a:xfrm>
            <a:off x="82015" y="4698651"/>
            <a:ext cx="5850059" cy="2090192"/>
          </a:xfrm>
          <a:prstGeom prst="rect">
            <a:avLst/>
          </a:prstGeom>
        </p:spPr>
      </p:pic>
      <p:pic>
        <p:nvPicPr>
          <p:cNvPr id="3" name="Picture 2">
            <a:extLst>
              <a:ext uri="{FF2B5EF4-FFF2-40B4-BE49-F238E27FC236}">
                <a16:creationId xmlns:a16="http://schemas.microsoft.com/office/drawing/2014/main" id="{BC5CB5AF-E927-44ED-9FE9-BB39640A6EBD}"/>
              </a:ext>
            </a:extLst>
          </p:cNvPr>
          <p:cNvPicPr>
            <a:picLocks noChangeAspect="1"/>
          </p:cNvPicPr>
          <p:nvPr/>
        </p:nvPicPr>
        <p:blipFill>
          <a:blip r:embed="rId4"/>
          <a:stretch>
            <a:fillRect/>
          </a:stretch>
        </p:blipFill>
        <p:spPr>
          <a:xfrm>
            <a:off x="5724605" y="2750883"/>
            <a:ext cx="6301111" cy="2426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Rectangle 17">
            <a:extLst>
              <a:ext uri="{FF2B5EF4-FFF2-40B4-BE49-F238E27FC236}">
                <a16:creationId xmlns:a16="http://schemas.microsoft.com/office/drawing/2014/main" id="{46341573-0403-43E1-97D9-F7DA231B736B}"/>
              </a:ext>
            </a:extLst>
          </p:cNvPr>
          <p:cNvSpPr/>
          <p:nvPr/>
        </p:nvSpPr>
        <p:spPr>
          <a:xfrm>
            <a:off x="8314124" y="628876"/>
            <a:ext cx="3711592" cy="205306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Tracker Tab:</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It’s  a time tracker, user need to set the date for which they need to track.</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Once done select appropriate Category, Sub Category, Time  then click submit. Mentioned field are mandatory.</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ID is option select if you have worked on specific request raised by BU.</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Activity is optional, select if you have worked on specific reports/activity</a:t>
            </a:r>
          </a:p>
        </p:txBody>
      </p:sp>
      <p:sp>
        <p:nvSpPr>
          <p:cNvPr id="19" name="Rectangle 18">
            <a:extLst>
              <a:ext uri="{FF2B5EF4-FFF2-40B4-BE49-F238E27FC236}">
                <a16:creationId xmlns:a16="http://schemas.microsoft.com/office/drawing/2014/main" id="{2EF15438-E77E-409A-9B90-B89076808374}"/>
              </a:ext>
            </a:extLst>
          </p:cNvPr>
          <p:cNvSpPr/>
          <p:nvPr/>
        </p:nvSpPr>
        <p:spPr>
          <a:xfrm>
            <a:off x="82015" y="3108586"/>
            <a:ext cx="5550382" cy="155164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OT Details:</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You will find all the OT records raised by team in this tab, When anyone raised OT, it will be in Pending Status. Authorizer need to Accept/Reject the OT.  Team member cannot change OT details once it has been Accepted/Rejected by Authorizer.</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Once the authorizer perform action, OT time will appear at the “Tracker” header  depending on the condition,  Condition is (If accepted it will add in ‘B.OT’ otherwise it will consider the OT raised as invalid and not add)</a:t>
            </a:r>
          </a:p>
        </p:txBody>
      </p:sp>
      <p:sp>
        <p:nvSpPr>
          <p:cNvPr id="20" name="Rectangle 19">
            <a:extLst>
              <a:ext uri="{FF2B5EF4-FFF2-40B4-BE49-F238E27FC236}">
                <a16:creationId xmlns:a16="http://schemas.microsoft.com/office/drawing/2014/main" id="{DC83F994-AC90-4421-AA05-46FB2FA2D1E3}"/>
              </a:ext>
            </a:extLst>
          </p:cNvPr>
          <p:cNvSpPr/>
          <p:nvPr/>
        </p:nvSpPr>
        <p:spPr>
          <a:xfrm>
            <a:off x="6055116" y="5246489"/>
            <a:ext cx="5970599" cy="15423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 Due:</a:t>
            </a:r>
          </a:p>
          <a:p>
            <a:pPr algn="ctr"/>
            <a:r>
              <a:rPr lang="en-US" sz="1200" dirty="0">
                <a:latin typeface="Cambria" panose="02040503050406030204" pitchFamily="18" charset="0"/>
                <a:ea typeface="Cambria" panose="02040503050406030204" pitchFamily="18" charset="0"/>
              </a:rPr>
              <a:t>Report due show the report due for the day, you can directly add the reports from Report Due tab to Time tracker, click on report due id and form will  appear you can directly add by provide the time you have spent on completing the report it will add to the </a:t>
            </a:r>
            <a:r>
              <a:rPr lang="en-US" sz="1200" dirty="0" err="1">
                <a:latin typeface="Cambria" panose="02040503050406030204" pitchFamily="18" charset="0"/>
                <a:ea typeface="Cambria" panose="02040503050406030204" pitchFamily="18" charset="0"/>
              </a:rPr>
              <a:t>timetracker</a:t>
            </a:r>
            <a:endParaRPr lang="en-US" sz="12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4880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88ACD2F-9872-4451-AC8A-DB78B1B5087C}"/>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9" name="Rectangle 18">
            <a:extLst>
              <a:ext uri="{FF2B5EF4-FFF2-40B4-BE49-F238E27FC236}">
                <a16:creationId xmlns:a16="http://schemas.microsoft.com/office/drawing/2014/main" id="{6392E79A-2527-4F5D-9BCD-DFCA3823657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0" name="Rectangle 19">
            <a:extLst>
              <a:ext uri="{FF2B5EF4-FFF2-40B4-BE49-F238E27FC236}">
                <a16:creationId xmlns:a16="http://schemas.microsoft.com/office/drawing/2014/main" id="{B93DD7C1-6BC6-4646-8C93-1E75215337D7}"/>
              </a:ext>
            </a:extLst>
          </p:cNvPr>
          <p:cNvSpPr/>
          <p:nvPr/>
        </p:nvSpPr>
        <p:spPr>
          <a:xfrm>
            <a:off x="5409555"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1" name="Rectangle 20">
            <a:extLst>
              <a:ext uri="{FF2B5EF4-FFF2-40B4-BE49-F238E27FC236}">
                <a16:creationId xmlns:a16="http://schemas.microsoft.com/office/drawing/2014/main" id="{EC30C407-82AE-48B5-8F15-70D556A58C1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2" name="Rectangle 21">
            <a:extLst>
              <a:ext uri="{FF2B5EF4-FFF2-40B4-BE49-F238E27FC236}">
                <a16:creationId xmlns:a16="http://schemas.microsoft.com/office/drawing/2014/main" id="{ED2C9846-31C6-4B06-8395-69E2EE97D890}"/>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3" name="Rectangle 22">
            <a:extLst>
              <a:ext uri="{FF2B5EF4-FFF2-40B4-BE49-F238E27FC236}">
                <a16:creationId xmlns:a16="http://schemas.microsoft.com/office/drawing/2014/main" id="{1F38948E-E854-4F93-A30D-F456BD5CB875}"/>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4" name="Rectangle 23">
            <a:extLst>
              <a:ext uri="{FF2B5EF4-FFF2-40B4-BE49-F238E27FC236}">
                <a16:creationId xmlns:a16="http://schemas.microsoft.com/office/drawing/2014/main" id="{2984EFFA-CB86-4AB4-B566-352B73450E54}"/>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6" name="Rectangle 25">
            <a:extLst>
              <a:ext uri="{FF2B5EF4-FFF2-40B4-BE49-F238E27FC236}">
                <a16:creationId xmlns:a16="http://schemas.microsoft.com/office/drawing/2014/main" id="{F8CD5F08-857E-4B41-91E6-0FF0E834406C}"/>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7" name="Rectangle 26">
            <a:extLst>
              <a:ext uri="{FF2B5EF4-FFF2-40B4-BE49-F238E27FC236}">
                <a16:creationId xmlns:a16="http://schemas.microsoft.com/office/drawing/2014/main" id="{1C403952-A428-4457-8FF8-DD31BB60B5EC}"/>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2" name="Picture 1">
            <a:extLst>
              <a:ext uri="{FF2B5EF4-FFF2-40B4-BE49-F238E27FC236}">
                <a16:creationId xmlns:a16="http://schemas.microsoft.com/office/drawing/2014/main" id="{9F2B9BA3-42D1-4F1B-838F-B1324AD3B40C}"/>
              </a:ext>
            </a:extLst>
          </p:cNvPr>
          <p:cNvPicPr>
            <a:picLocks noChangeAspect="1"/>
          </p:cNvPicPr>
          <p:nvPr/>
        </p:nvPicPr>
        <p:blipFill>
          <a:blip r:embed="rId2"/>
          <a:stretch>
            <a:fillRect/>
          </a:stretch>
        </p:blipFill>
        <p:spPr>
          <a:xfrm>
            <a:off x="110936" y="658319"/>
            <a:ext cx="6236076" cy="2402013"/>
          </a:xfrm>
          <a:prstGeom prst="rect">
            <a:avLst/>
          </a:prstGeom>
        </p:spPr>
      </p:pic>
      <p:pic>
        <p:nvPicPr>
          <p:cNvPr id="3" name="Picture 2">
            <a:extLst>
              <a:ext uri="{FF2B5EF4-FFF2-40B4-BE49-F238E27FC236}">
                <a16:creationId xmlns:a16="http://schemas.microsoft.com/office/drawing/2014/main" id="{42D15802-428E-41F4-B140-28189024439E}"/>
              </a:ext>
            </a:extLst>
          </p:cNvPr>
          <p:cNvPicPr>
            <a:picLocks noChangeAspect="1"/>
          </p:cNvPicPr>
          <p:nvPr/>
        </p:nvPicPr>
        <p:blipFill>
          <a:blip r:embed="rId3"/>
          <a:stretch>
            <a:fillRect/>
          </a:stretch>
        </p:blipFill>
        <p:spPr>
          <a:xfrm>
            <a:off x="5984514" y="1741378"/>
            <a:ext cx="5978098" cy="22773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97C27E75-4ECE-49B3-B337-20316FE5EE46}"/>
              </a:ext>
            </a:extLst>
          </p:cNvPr>
          <p:cNvPicPr>
            <a:picLocks noChangeAspect="1"/>
          </p:cNvPicPr>
          <p:nvPr/>
        </p:nvPicPr>
        <p:blipFill>
          <a:blip r:embed="rId4"/>
          <a:stretch>
            <a:fillRect/>
          </a:stretch>
        </p:blipFill>
        <p:spPr>
          <a:xfrm>
            <a:off x="110936" y="4072537"/>
            <a:ext cx="7122136" cy="2716306"/>
          </a:xfrm>
          <a:prstGeom prst="rect">
            <a:avLst/>
          </a:prstGeom>
        </p:spPr>
      </p:pic>
      <p:sp>
        <p:nvSpPr>
          <p:cNvPr id="29" name="Rectangle 28">
            <a:extLst>
              <a:ext uri="{FF2B5EF4-FFF2-40B4-BE49-F238E27FC236}">
                <a16:creationId xmlns:a16="http://schemas.microsoft.com/office/drawing/2014/main" id="{289321F7-71F4-4ACE-BBAB-FAAA30F7C1F0}"/>
              </a:ext>
            </a:extLst>
          </p:cNvPr>
          <p:cNvSpPr/>
          <p:nvPr/>
        </p:nvSpPr>
        <p:spPr>
          <a:xfrm>
            <a:off x="6454588" y="663495"/>
            <a:ext cx="5508024" cy="102409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Reports Detail:</a:t>
            </a:r>
          </a:p>
          <a:p>
            <a:pPr algn="just"/>
            <a:r>
              <a:rPr lang="en-US" sz="1200" dirty="0">
                <a:latin typeface="Cambria" panose="02040503050406030204" pitchFamily="18" charset="0"/>
                <a:ea typeface="Cambria" panose="02040503050406030204" pitchFamily="18" charset="0"/>
              </a:rPr>
              <a:t>One can view the report detail, however you can also add new report.  One can add Error  on any specific report also one can add Feedback of the BU on any specific report</a:t>
            </a:r>
          </a:p>
        </p:txBody>
      </p:sp>
      <p:sp>
        <p:nvSpPr>
          <p:cNvPr id="30" name="Rectangle 29">
            <a:extLst>
              <a:ext uri="{FF2B5EF4-FFF2-40B4-BE49-F238E27FC236}">
                <a16:creationId xmlns:a16="http://schemas.microsoft.com/office/drawing/2014/main" id="{7164D371-652B-49F2-B0B6-AAD40D66E69E}"/>
              </a:ext>
            </a:extLst>
          </p:cNvPr>
          <p:cNvSpPr/>
          <p:nvPr/>
        </p:nvSpPr>
        <p:spPr>
          <a:xfrm>
            <a:off x="110936" y="3114121"/>
            <a:ext cx="5767350" cy="90462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Error Detail:</a:t>
            </a:r>
          </a:p>
          <a:p>
            <a:pPr algn="ctr"/>
            <a:r>
              <a:rPr lang="en-US" sz="1200" dirty="0">
                <a:latin typeface="Cambria" panose="02040503050406030204" pitchFamily="18" charset="0"/>
                <a:ea typeface="Cambria" panose="02040503050406030204" pitchFamily="18" charset="0"/>
              </a:rPr>
              <a:t>One can find all the error detail from this tab</a:t>
            </a:r>
          </a:p>
        </p:txBody>
      </p:sp>
      <p:sp>
        <p:nvSpPr>
          <p:cNvPr id="31" name="Rectangle 30">
            <a:extLst>
              <a:ext uri="{FF2B5EF4-FFF2-40B4-BE49-F238E27FC236}">
                <a16:creationId xmlns:a16="http://schemas.microsoft.com/office/drawing/2014/main" id="{035E74C4-12FC-440A-B78A-7ECBF9AC7F92}"/>
              </a:ext>
            </a:extLst>
          </p:cNvPr>
          <p:cNvSpPr/>
          <p:nvPr/>
        </p:nvSpPr>
        <p:spPr>
          <a:xfrm>
            <a:off x="7299831" y="4135708"/>
            <a:ext cx="4611929" cy="265313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Feedback Detail:</a:t>
            </a:r>
          </a:p>
          <a:p>
            <a:pPr algn="ctr"/>
            <a:r>
              <a:rPr lang="en-US" sz="1200" dirty="0">
                <a:latin typeface="Cambria" panose="02040503050406030204" pitchFamily="18" charset="0"/>
                <a:ea typeface="Cambria" panose="02040503050406030204" pitchFamily="18" charset="0"/>
              </a:rPr>
              <a:t>Once can find all the feedback given by BU on the reports</a:t>
            </a:r>
          </a:p>
        </p:txBody>
      </p:sp>
    </p:spTree>
    <p:extLst>
      <p:ext uri="{BB962C8B-B14F-4D97-AF65-F5344CB8AC3E}">
        <p14:creationId xmlns:p14="http://schemas.microsoft.com/office/powerpoint/2010/main" val="202129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1454</TotalTime>
  <Words>991</Words>
  <Application>Microsoft Office PowerPoint</Application>
  <PresentationFormat>Widescreen</PresentationFormat>
  <Paragraphs>175</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Cambria</vt:lpstr>
      <vt:lpstr>Office Theme</vt:lpstr>
      <vt:lpstr>MI Tracker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 Jha</dc:creator>
  <cp:lastModifiedBy>Prabhat Jha</cp:lastModifiedBy>
  <cp:revision>180</cp:revision>
  <dcterms:created xsi:type="dcterms:W3CDTF">2018-10-01T05:17:14Z</dcterms:created>
  <dcterms:modified xsi:type="dcterms:W3CDTF">2018-10-14T13:55:52Z</dcterms:modified>
</cp:coreProperties>
</file>